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75"/>
  </p:notesMasterIdLst>
  <p:handoutMasterIdLst>
    <p:handoutMasterId r:id="rId76"/>
  </p:handoutMasterIdLst>
  <p:sldIdLst>
    <p:sldId id="256" r:id="rId2"/>
    <p:sldId id="506" r:id="rId3"/>
    <p:sldId id="319" r:id="rId4"/>
    <p:sldId id="278" r:id="rId5"/>
    <p:sldId id="507" r:id="rId6"/>
    <p:sldId id="329" r:id="rId7"/>
    <p:sldId id="528" r:id="rId8"/>
    <p:sldId id="330" r:id="rId9"/>
    <p:sldId id="514" r:id="rId10"/>
    <p:sldId id="422" r:id="rId11"/>
    <p:sldId id="423" r:id="rId12"/>
    <p:sldId id="538" r:id="rId13"/>
    <p:sldId id="539" r:id="rId14"/>
    <p:sldId id="540" r:id="rId15"/>
    <p:sldId id="375" r:id="rId16"/>
    <p:sldId id="426" r:id="rId17"/>
    <p:sldId id="396" r:id="rId18"/>
    <p:sldId id="430" r:id="rId19"/>
    <p:sldId id="433" r:id="rId20"/>
    <p:sldId id="398" r:id="rId21"/>
    <p:sldId id="335" r:id="rId22"/>
    <p:sldId id="403" r:id="rId23"/>
    <p:sldId id="390" r:id="rId24"/>
    <p:sldId id="404" r:id="rId25"/>
    <p:sldId id="332" r:id="rId26"/>
    <p:sldId id="333" r:id="rId27"/>
    <p:sldId id="406" r:id="rId28"/>
    <p:sldId id="407" r:id="rId29"/>
    <p:sldId id="334" r:id="rId30"/>
    <p:sldId id="454" r:id="rId31"/>
    <p:sldId id="455" r:id="rId32"/>
    <p:sldId id="492" r:id="rId33"/>
    <p:sldId id="493" r:id="rId34"/>
    <p:sldId id="498" r:id="rId35"/>
    <p:sldId id="499" r:id="rId36"/>
    <p:sldId id="501" r:id="rId37"/>
    <p:sldId id="500" r:id="rId38"/>
    <p:sldId id="491" r:id="rId39"/>
    <p:sldId id="530" r:id="rId40"/>
    <p:sldId id="532" r:id="rId41"/>
    <p:sldId id="537" r:id="rId42"/>
    <p:sldId id="526" r:id="rId43"/>
    <p:sldId id="413" r:id="rId44"/>
    <p:sldId id="496" r:id="rId45"/>
    <p:sldId id="414" r:id="rId46"/>
    <p:sldId id="460" r:id="rId47"/>
    <p:sldId id="511" r:id="rId48"/>
    <p:sldId id="461" r:id="rId49"/>
    <p:sldId id="415" r:id="rId50"/>
    <p:sldId id="462" r:id="rId51"/>
    <p:sldId id="463" r:id="rId52"/>
    <p:sldId id="464" r:id="rId53"/>
    <p:sldId id="417" r:id="rId54"/>
    <p:sldId id="465" r:id="rId55"/>
    <p:sldId id="466" r:id="rId56"/>
    <p:sldId id="467" r:id="rId57"/>
    <p:sldId id="497" r:id="rId58"/>
    <p:sldId id="416" r:id="rId59"/>
    <p:sldId id="468" r:id="rId60"/>
    <p:sldId id="469" r:id="rId61"/>
    <p:sldId id="470" r:id="rId62"/>
    <p:sldId id="418" r:id="rId63"/>
    <p:sldId id="471" r:id="rId64"/>
    <p:sldId id="472" r:id="rId65"/>
    <p:sldId id="473" r:id="rId66"/>
    <p:sldId id="459" r:id="rId67"/>
    <p:sldId id="516" r:id="rId68"/>
    <p:sldId id="517" r:id="rId69"/>
    <p:sldId id="518" r:id="rId70"/>
    <p:sldId id="519" r:id="rId71"/>
    <p:sldId id="521" r:id="rId72"/>
    <p:sldId id="524" r:id="rId73"/>
    <p:sldId id="373" r:id="rId74"/>
  </p:sldIdLst>
  <p:sldSz cx="9144000" cy="6858000" type="screen4x3"/>
  <p:notesSz cx="9926638" cy="6797675"/>
  <p:defaultTextStyle>
    <a:defPPr>
      <a:defRPr lang="en-US"/>
    </a:defPPr>
    <a:lvl1pPr algn="l" rtl="0" fontAlgn="base">
      <a:spcBef>
        <a:spcPct val="0"/>
      </a:spcBef>
      <a:spcAft>
        <a:spcPct val="0"/>
      </a:spcAft>
      <a:defRPr sz="5000" kern="1200">
        <a:solidFill>
          <a:schemeClr val="tx1"/>
        </a:solidFill>
        <a:latin typeface="Arial" charset="0"/>
        <a:ea typeface="+mn-ea"/>
        <a:cs typeface="Arial" charset="0"/>
      </a:defRPr>
    </a:lvl1pPr>
    <a:lvl2pPr marL="457200" algn="l" rtl="0" fontAlgn="base">
      <a:spcBef>
        <a:spcPct val="0"/>
      </a:spcBef>
      <a:spcAft>
        <a:spcPct val="0"/>
      </a:spcAft>
      <a:defRPr sz="5000" kern="1200">
        <a:solidFill>
          <a:schemeClr val="tx1"/>
        </a:solidFill>
        <a:latin typeface="Arial" charset="0"/>
        <a:ea typeface="+mn-ea"/>
        <a:cs typeface="Arial" charset="0"/>
      </a:defRPr>
    </a:lvl2pPr>
    <a:lvl3pPr marL="914400" algn="l" rtl="0" fontAlgn="base">
      <a:spcBef>
        <a:spcPct val="0"/>
      </a:spcBef>
      <a:spcAft>
        <a:spcPct val="0"/>
      </a:spcAft>
      <a:defRPr sz="5000" kern="1200">
        <a:solidFill>
          <a:schemeClr val="tx1"/>
        </a:solidFill>
        <a:latin typeface="Arial" charset="0"/>
        <a:ea typeface="+mn-ea"/>
        <a:cs typeface="Arial" charset="0"/>
      </a:defRPr>
    </a:lvl3pPr>
    <a:lvl4pPr marL="1371600" algn="l" rtl="0" fontAlgn="base">
      <a:spcBef>
        <a:spcPct val="0"/>
      </a:spcBef>
      <a:spcAft>
        <a:spcPct val="0"/>
      </a:spcAft>
      <a:defRPr sz="5000" kern="1200">
        <a:solidFill>
          <a:schemeClr val="tx1"/>
        </a:solidFill>
        <a:latin typeface="Arial" charset="0"/>
        <a:ea typeface="+mn-ea"/>
        <a:cs typeface="Arial" charset="0"/>
      </a:defRPr>
    </a:lvl4pPr>
    <a:lvl5pPr marL="1828800" algn="l" rtl="0" fontAlgn="base">
      <a:spcBef>
        <a:spcPct val="0"/>
      </a:spcBef>
      <a:spcAft>
        <a:spcPct val="0"/>
      </a:spcAft>
      <a:defRPr sz="5000" kern="1200">
        <a:solidFill>
          <a:schemeClr val="tx1"/>
        </a:solidFill>
        <a:latin typeface="Arial" charset="0"/>
        <a:ea typeface="+mn-ea"/>
        <a:cs typeface="Arial" charset="0"/>
      </a:defRPr>
    </a:lvl5pPr>
    <a:lvl6pPr marL="2286000" algn="l" defTabSz="914400" rtl="0" eaLnBrk="1" latinLnBrk="0" hangingPunct="1">
      <a:defRPr sz="5000" kern="1200">
        <a:solidFill>
          <a:schemeClr val="tx1"/>
        </a:solidFill>
        <a:latin typeface="Arial" charset="0"/>
        <a:ea typeface="+mn-ea"/>
        <a:cs typeface="Arial" charset="0"/>
      </a:defRPr>
    </a:lvl6pPr>
    <a:lvl7pPr marL="2743200" algn="l" defTabSz="914400" rtl="0" eaLnBrk="1" latinLnBrk="0" hangingPunct="1">
      <a:defRPr sz="5000" kern="1200">
        <a:solidFill>
          <a:schemeClr val="tx1"/>
        </a:solidFill>
        <a:latin typeface="Arial" charset="0"/>
        <a:ea typeface="+mn-ea"/>
        <a:cs typeface="Arial" charset="0"/>
      </a:defRPr>
    </a:lvl7pPr>
    <a:lvl8pPr marL="3200400" algn="l" defTabSz="914400" rtl="0" eaLnBrk="1" latinLnBrk="0" hangingPunct="1">
      <a:defRPr sz="5000" kern="1200">
        <a:solidFill>
          <a:schemeClr val="tx1"/>
        </a:solidFill>
        <a:latin typeface="Arial" charset="0"/>
        <a:ea typeface="+mn-ea"/>
        <a:cs typeface="Arial" charset="0"/>
      </a:defRPr>
    </a:lvl8pPr>
    <a:lvl9pPr marL="3657600" algn="l" defTabSz="914400" rtl="0" eaLnBrk="1" latinLnBrk="0" hangingPunct="1">
      <a:defRPr sz="5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2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049A"/>
    <a:srgbClr val="0F8B1E"/>
    <a:srgbClr val="F98607"/>
    <a:srgbClr val="A2F808"/>
    <a:srgbClr val="FF9900"/>
    <a:srgbClr val="FFFF66"/>
    <a:srgbClr val="C40404"/>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68" autoAdjust="0"/>
    <p:restoredTop sz="93946" autoAdjust="0"/>
  </p:normalViewPr>
  <p:slideViewPr>
    <p:cSldViewPr>
      <p:cViewPr varScale="1">
        <p:scale>
          <a:sx n="152" d="100"/>
          <a:sy n="152" d="100"/>
        </p:scale>
        <p:origin x="1956" y="1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90"/>
    </p:cViewPr>
  </p:sorterViewPr>
  <p:notesViewPr>
    <p:cSldViewPr>
      <p:cViewPr varScale="1">
        <p:scale>
          <a:sx n="40" d="100"/>
          <a:sy n="40" d="100"/>
        </p:scale>
        <p:origin x="-1542" y="-102"/>
      </p:cViewPr>
      <p:guideLst>
        <p:guide orient="horz" pos="2141"/>
        <p:guide pos="312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4" y="2"/>
            <a:ext cx="4301975" cy="339434"/>
          </a:xfrm>
          <a:prstGeom prst="rect">
            <a:avLst/>
          </a:prstGeom>
          <a:noFill/>
          <a:ln w="9525">
            <a:noFill/>
            <a:miter lim="800000"/>
            <a:headEnd/>
            <a:tailEnd/>
          </a:ln>
          <a:effectLst/>
        </p:spPr>
        <p:txBody>
          <a:bodyPr vert="horz" wrap="square" lIns="94876" tIns="47437" rIns="94876" bIns="47437" numCol="1" anchor="t" anchorCtr="0" compatLnSpc="1">
            <a:prstTxWarp prst="textNoShape">
              <a:avLst/>
            </a:prstTxWarp>
          </a:bodyPr>
          <a:lstStyle>
            <a:lvl1pPr eaLnBrk="1" hangingPunct="1">
              <a:defRPr sz="1200"/>
            </a:lvl1pPr>
          </a:lstStyle>
          <a:p>
            <a:pPr>
              <a:defRPr/>
            </a:pPr>
            <a:endParaRPr lang="en-US"/>
          </a:p>
        </p:txBody>
      </p:sp>
      <p:sp>
        <p:nvSpPr>
          <p:cNvPr id="73731" name="Rectangle 3"/>
          <p:cNvSpPr>
            <a:spLocks noGrp="1" noChangeArrowheads="1"/>
          </p:cNvSpPr>
          <p:nvPr>
            <p:ph type="dt" sz="quarter" idx="1"/>
          </p:nvPr>
        </p:nvSpPr>
        <p:spPr bwMode="auto">
          <a:xfrm>
            <a:off x="5622511" y="2"/>
            <a:ext cx="4301975" cy="339434"/>
          </a:xfrm>
          <a:prstGeom prst="rect">
            <a:avLst/>
          </a:prstGeom>
          <a:noFill/>
          <a:ln w="9525">
            <a:noFill/>
            <a:miter lim="800000"/>
            <a:headEnd/>
            <a:tailEnd/>
          </a:ln>
          <a:effectLst/>
        </p:spPr>
        <p:txBody>
          <a:bodyPr vert="horz" wrap="square" lIns="94876" tIns="47437" rIns="94876" bIns="47437" numCol="1" anchor="t" anchorCtr="0" compatLnSpc="1">
            <a:prstTxWarp prst="textNoShape">
              <a:avLst/>
            </a:prstTxWarp>
          </a:bodyPr>
          <a:lstStyle>
            <a:lvl1pPr algn="r" eaLnBrk="1" hangingPunct="1">
              <a:defRPr sz="1200"/>
            </a:lvl1pPr>
          </a:lstStyle>
          <a:p>
            <a:pPr>
              <a:defRPr/>
            </a:pPr>
            <a:endParaRPr lang="en-US"/>
          </a:p>
        </p:txBody>
      </p:sp>
      <p:sp>
        <p:nvSpPr>
          <p:cNvPr id="73732" name="Rectangle 4"/>
          <p:cNvSpPr>
            <a:spLocks noGrp="1" noChangeArrowheads="1"/>
          </p:cNvSpPr>
          <p:nvPr>
            <p:ph type="ftr" sz="quarter" idx="2"/>
          </p:nvPr>
        </p:nvSpPr>
        <p:spPr bwMode="auto">
          <a:xfrm>
            <a:off x="4" y="6457119"/>
            <a:ext cx="4301975" cy="339434"/>
          </a:xfrm>
          <a:prstGeom prst="rect">
            <a:avLst/>
          </a:prstGeom>
          <a:noFill/>
          <a:ln w="9525">
            <a:noFill/>
            <a:miter lim="800000"/>
            <a:headEnd/>
            <a:tailEnd/>
          </a:ln>
          <a:effectLst/>
        </p:spPr>
        <p:txBody>
          <a:bodyPr vert="horz" wrap="square" lIns="94876" tIns="47437" rIns="94876" bIns="47437" numCol="1" anchor="b" anchorCtr="0" compatLnSpc="1">
            <a:prstTxWarp prst="textNoShape">
              <a:avLst/>
            </a:prstTxWarp>
          </a:bodyPr>
          <a:lstStyle>
            <a:lvl1pPr eaLnBrk="1" hangingPunct="1">
              <a:defRPr sz="1200"/>
            </a:lvl1pPr>
          </a:lstStyle>
          <a:p>
            <a:pPr>
              <a:defRPr/>
            </a:pPr>
            <a:endParaRPr lang="en-US"/>
          </a:p>
        </p:txBody>
      </p:sp>
      <p:sp>
        <p:nvSpPr>
          <p:cNvPr id="73733" name="Rectangle 5"/>
          <p:cNvSpPr>
            <a:spLocks noGrp="1" noChangeArrowheads="1"/>
          </p:cNvSpPr>
          <p:nvPr>
            <p:ph type="sldNum" sz="quarter" idx="3"/>
          </p:nvPr>
        </p:nvSpPr>
        <p:spPr bwMode="auto">
          <a:xfrm>
            <a:off x="5622511" y="6457119"/>
            <a:ext cx="4301975" cy="339434"/>
          </a:xfrm>
          <a:prstGeom prst="rect">
            <a:avLst/>
          </a:prstGeom>
          <a:noFill/>
          <a:ln w="9525">
            <a:noFill/>
            <a:miter lim="800000"/>
            <a:headEnd/>
            <a:tailEnd/>
          </a:ln>
          <a:effectLst/>
        </p:spPr>
        <p:txBody>
          <a:bodyPr vert="horz" wrap="square" lIns="94876" tIns="47437" rIns="94876" bIns="47437" numCol="1" anchor="b" anchorCtr="0" compatLnSpc="1">
            <a:prstTxWarp prst="textNoShape">
              <a:avLst/>
            </a:prstTxWarp>
          </a:bodyPr>
          <a:lstStyle>
            <a:lvl1pPr algn="r" eaLnBrk="1" hangingPunct="1">
              <a:defRPr sz="1200"/>
            </a:lvl1pPr>
          </a:lstStyle>
          <a:p>
            <a:pPr>
              <a:defRPr/>
            </a:pPr>
            <a:fld id="{90F0F159-F2AD-4DD6-8C34-3053EB336F59}" type="slidenum">
              <a:rPr lang="en-US"/>
              <a:pPr>
                <a:defRPr/>
              </a:pPr>
              <a:t>‹#›</a:t>
            </a:fld>
            <a:endParaRPr lang="en-US"/>
          </a:p>
        </p:txBody>
      </p:sp>
    </p:spTree>
    <p:extLst>
      <p:ext uri="{BB962C8B-B14F-4D97-AF65-F5344CB8AC3E}">
        <p14:creationId xmlns:p14="http://schemas.microsoft.com/office/powerpoint/2010/main" val="2205943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4" y="2"/>
            <a:ext cx="4301975" cy="339434"/>
          </a:xfrm>
          <a:prstGeom prst="rect">
            <a:avLst/>
          </a:prstGeom>
          <a:noFill/>
          <a:ln w="9525">
            <a:noFill/>
            <a:miter lim="800000"/>
            <a:headEnd/>
            <a:tailEnd/>
          </a:ln>
          <a:effectLst/>
        </p:spPr>
        <p:txBody>
          <a:bodyPr vert="horz" wrap="square" lIns="94876" tIns="47437" rIns="94876" bIns="47437" numCol="1" anchor="t" anchorCtr="0" compatLnSpc="1">
            <a:prstTxWarp prst="textNoShape">
              <a:avLst/>
            </a:prstTxWarp>
          </a:bodyPr>
          <a:lstStyle>
            <a:lvl1pPr eaLnBrk="1" hangingPunct="1">
              <a:defRPr sz="1200"/>
            </a:lvl1pPr>
          </a:lstStyle>
          <a:p>
            <a:pPr>
              <a:defRPr/>
            </a:pPr>
            <a:endParaRPr lang="en-US"/>
          </a:p>
        </p:txBody>
      </p:sp>
      <p:sp>
        <p:nvSpPr>
          <p:cNvPr id="60419" name="Rectangle 3"/>
          <p:cNvSpPr>
            <a:spLocks noGrp="1" noChangeArrowheads="1"/>
          </p:cNvSpPr>
          <p:nvPr>
            <p:ph type="dt" idx="1"/>
          </p:nvPr>
        </p:nvSpPr>
        <p:spPr bwMode="auto">
          <a:xfrm>
            <a:off x="5622511" y="2"/>
            <a:ext cx="4301975" cy="339434"/>
          </a:xfrm>
          <a:prstGeom prst="rect">
            <a:avLst/>
          </a:prstGeom>
          <a:noFill/>
          <a:ln w="9525">
            <a:noFill/>
            <a:miter lim="800000"/>
            <a:headEnd/>
            <a:tailEnd/>
          </a:ln>
          <a:effectLst/>
        </p:spPr>
        <p:txBody>
          <a:bodyPr vert="horz" wrap="square" lIns="94876" tIns="47437" rIns="94876" bIns="47437" numCol="1" anchor="t" anchorCtr="0" compatLnSpc="1">
            <a:prstTxWarp prst="textNoShape">
              <a:avLst/>
            </a:prstTxWarp>
          </a:bodyPr>
          <a:lstStyle>
            <a:lvl1pPr algn="r" eaLnBrk="1" hangingPunct="1">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3262313" y="508000"/>
            <a:ext cx="3402012" cy="2551113"/>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993100" y="3229124"/>
            <a:ext cx="7940449" cy="3058279"/>
          </a:xfrm>
          <a:prstGeom prst="rect">
            <a:avLst/>
          </a:prstGeom>
          <a:noFill/>
          <a:ln w="9525">
            <a:noFill/>
            <a:miter lim="800000"/>
            <a:headEnd/>
            <a:tailEnd/>
          </a:ln>
          <a:effectLst/>
        </p:spPr>
        <p:txBody>
          <a:bodyPr vert="horz" wrap="square" lIns="94876" tIns="47437" rIns="94876" bIns="474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0422" name="Rectangle 6"/>
          <p:cNvSpPr>
            <a:spLocks noGrp="1" noChangeArrowheads="1"/>
          </p:cNvSpPr>
          <p:nvPr>
            <p:ph type="ftr" sz="quarter" idx="4"/>
          </p:nvPr>
        </p:nvSpPr>
        <p:spPr bwMode="auto">
          <a:xfrm>
            <a:off x="4" y="6457119"/>
            <a:ext cx="4301975" cy="339434"/>
          </a:xfrm>
          <a:prstGeom prst="rect">
            <a:avLst/>
          </a:prstGeom>
          <a:noFill/>
          <a:ln w="9525">
            <a:noFill/>
            <a:miter lim="800000"/>
            <a:headEnd/>
            <a:tailEnd/>
          </a:ln>
          <a:effectLst/>
        </p:spPr>
        <p:txBody>
          <a:bodyPr vert="horz" wrap="square" lIns="94876" tIns="47437" rIns="94876" bIns="47437" numCol="1" anchor="b" anchorCtr="0" compatLnSpc="1">
            <a:prstTxWarp prst="textNoShape">
              <a:avLst/>
            </a:prstTxWarp>
          </a:bodyPr>
          <a:lstStyle>
            <a:lvl1pPr eaLnBrk="1" hangingPunct="1">
              <a:defRPr sz="1200"/>
            </a:lvl1pPr>
          </a:lstStyle>
          <a:p>
            <a:pPr>
              <a:defRPr/>
            </a:pPr>
            <a:endParaRPr lang="en-US"/>
          </a:p>
        </p:txBody>
      </p:sp>
      <p:sp>
        <p:nvSpPr>
          <p:cNvPr id="60423" name="Rectangle 7"/>
          <p:cNvSpPr>
            <a:spLocks noGrp="1" noChangeArrowheads="1"/>
          </p:cNvSpPr>
          <p:nvPr>
            <p:ph type="sldNum" sz="quarter" idx="5"/>
          </p:nvPr>
        </p:nvSpPr>
        <p:spPr bwMode="auto">
          <a:xfrm>
            <a:off x="5622511" y="6457119"/>
            <a:ext cx="4301975" cy="339434"/>
          </a:xfrm>
          <a:prstGeom prst="rect">
            <a:avLst/>
          </a:prstGeom>
          <a:noFill/>
          <a:ln w="9525">
            <a:noFill/>
            <a:miter lim="800000"/>
            <a:headEnd/>
            <a:tailEnd/>
          </a:ln>
          <a:effectLst/>
        </p:spPr>
        <p:txBody>
          <a:bodyPr vert="horz" wrap="square" lIns="94876" tIns="47437" rIns="94876" bIns="47437" numCol="1" anchor="b" anchorCtr="0" compatLnSpc="1">
            <a:prstTxWarp prst="textNoShape">
              <a:avLst/>
            </a:prstTxWarp>
          </a:bodyPr>
          <a:lstStyle>
            <a:lvl1pPr algn="r" eaLnBrk="1" hangingPunct="1">
              <a:defRPr sz="1200"/>
            </a:lvl1pPr>
          </a:lstStyle>
          <a:p>
            <a:pPr>
              <a:defRPr/>
            </a:pPr>
            <a:fld id="{1AFD9043-D41D-472B-8769-947C4E20A0BF}" type="slidenum">
              <a:rPr lang="en-US"/>
              <a:pPr>
                <a:defRPr/>
              </a:pPr>
              <a:t>‹#›</a:t>
            </a:fld>
            <a:endParaRPr lang="en-US"/>
          </a:p>
        </p:txBody>
      </p:sp>
    </p:spTree>
    <p:extLst>
      <p:ext uri="{BB962C8B-B14F-4D97-AF65-F5344CB8AC3E}">
        <p14:creationId xmlns:p14="http://schemas.microsoft.com/office/powerpoint/2010/main" val="2521154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CF157CB7-2FAF-45AE-A21D-03275CB59899}" type="slidenum">
              <a:rPr lang="en-US" smtClean="0"/>
              <a:pPr/>
              <a:t>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3261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28AA44ED-FC34-4265-B30E-BB1C2894AB71}" type="slidenum">
              <a:rPr lang="en-US" smtClean="0"/>
              <a:pPr/>
              <a:t>4</a:t>
            </a:fld>
            <a:endParaRPr lang="en-US"/>
          </a:p>
        </p:txBody>
      </p:sp>
      <p:sp>
        <p:nvSpPr>
          <p:cNvPr id="24578" name="Rectangle 2"/>
          <p:cNvSpPr>
            <a:spLocks noGrp="1" noRot="1" noChangeAspect="1" noChangeArrowheads="1" noTextEdit="1"/>
          </p:cNvSpPr>
          <p:nvPr>
            <p:ph type="sldImg"/>
          </p:nvPr>
        </p:nvSpPr>
        <p:spPr>
          <a:xfrm>
            <a:off x="3289300" y="500063"/>
            <a:ext cx="3413125" cy="2559050"/>
          </a:xfrm>
          <a:ln/>
        </p:spPr>
      </p:sp>
      <p:sp>
        <p:nvSpPr>
          <p:cNvPr id="24579" name="Rectangle 3"/>
          <p:cNvSpPr>
            <a:spLocks noGrp="1" noChangeArrowheads="1"/>
          </p:cNvSpPr>
          <p:nvPr>
            <p:ph type="body" idx="1"/>
          </p:nvPr>
        </p:nvSpPr>
        <p:spPr>
          <a:xfrm>
            <a:off x="1324850" y="3230248"/>
            <a:ext cx="7276949" cy="3066147"/>
          </a:xfrm>
          <a:noFill/>
          <a:ln/>
        </p:spPr>
        <p:txBody>
          <a:bodyPr lIns="90287" tIns="45143" rIns="90287" bIns="45143"/>
          <a:lstStyle/>
          <a:p>
            <a:pPr eaLnBrk="1" hangingPunct="1"/>
            <a:endParaRPr lang="en-US"/>
          </a:p>
        </p:txBody>
      </p:sp>
    </p:spTree>
    <p:extLst>
      <p:ext uri="{BB962C8B-B14F-4D97-AF65-F5344CB8AC3E}">
        <p14:creationId xmlns:p14="http://schemas.microsoft.com/office/powerpoint/2010/main" val="1259271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468E5E-CDD9-495B-AC5B-56BAAAC39FD8}"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2E85F0-24D3-4E3B-9B79-EEE005233EC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F9D961-EDAC-4330-80E1-40AE5A27B4E4}"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AAFC28-FC39-45C4-9F5A-4F3967AEFAB0}"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FE419AD-5496-455D-BC25-12684D30A874}"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038465A-1A07-467C-B9D5-40ABF30F6243}"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52DE12F-EC76-409B-BD65-29B435BF9AFB}"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359D55-D7FA-4F4E-8EF1-949F809B2932}"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73A454-AA1D-4AF7-B1E0-68202266F20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66ADC3-2667-4AA2-B412-76C304A856BE}"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3F780A-01F8-4DF5-95BE-9DCD0A1B2ED4}"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ftr" sz="quarter" idx="10"/>
          </p:nvPr>
        </p:nvSpPr>
        <p:spPr/>
        <p:txBody>
          <a:bodyPr/>
          <a:lstStyle>
            <a:lvl1pPr>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961D0C75-FEF0-481F-B265-6F22CA5DED62}" type="slidenum">
              <a:rPr lang="en-US"/>
              <a:pPr>
                <a:defRPr/>
              </a:pPr>
              <a:t>‹#›</a:t>
            </a:fld>
            <a:endParaRPr lang="en-US"/>
          </a:p>
        </p:txBody>
      </p:sp>
      <p:sp>
        <p:nvSpPr>
          <p:cNvPr id="5" name="Rectangle 16"/>
          <p:cNvSpPr>
            <a:spLocks noGrp="1" noChangeArrowheads="1"/>
          </p:cNvSpPr>
          <p:nvPr>
            <p:ph type="dt" sz="half" idx="12"/>
          </p:nvPr>
        </p:nvSpPr>
        <p:spPr/>
        <p:txBody>
          <a:bodyPr/>
          <a:lstStyle>
            <a:lvl1pPr>
              <a:defRPr/>
            </a:lvl1pP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defRPr>
            </a:lvl1pPr>
          </a:lstStyle>
          <a:p>
            <a:pPr>
              <a:defRPr/>
            </a:pPr>
            <a:fld id="{6A770DC9-B881-4035-99BE-FA7E09467E8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15.jp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jpe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tiff"/><Relationship Id="rId7" Type="http://schemas.openxmlformats.org/officeDocument/2006/relationships/image" Target="../media/image26.gif"/><Relationship Id="rId2" Type="http://schemas.openxmlformats.org/officeDocument/2006/relationships/image" Target="../media/image21.tiff"/><Relationship Id="rId1" Type="http://schemas.openxmlformats.org/officeDocument/2006/relationships/slideLayout" Target="../slideLayouts/slideLayout2.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tiff"/><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9.xml"/><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9.xm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4.tiff"/><Relationship Id="rId7" Type="http://schemas.openxmlformats.org/officeDocument/2006/relationships/image" Target="../media/image68.tiff"/><Relationship Id="rId2" Type="http://schemas.openxmlformats.org/officeDocument/2006/relationships/image" Target="../media/image63.tiff"/><Relationship Id="rId1" Type="http://schemas.openxmlformats.org/officeDocument/2006/relationships/slideLayout" Target="../slideLayouts/slideLayout2.xml"/><Relationship Id="rId6" Type="http://schemas.openxmlformats.org/officeDocument/2006/relationships/image" Target="../media/image67.tiff"/><Relationship Id="rId5" Type="http://schemas.openxmlformats.org/officeDocument/2006/relationships/image" Target="../media/image66.tiff"/><Relationship Id="rId4" Type="http://schemas.openxmlformats.org/officeDocument/2006/relationships/image" Target="../media/image65.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jpeg"/><Relationship Id="rId11" Type="http://schemas.openxmlformats.org/officeDocument/2006/relationships/image" Target="../media/image84.png"/><Relationship Id="rId5" Type="http://schemas.openxmlformats.org/officeDocument/2006/relationships/image" Target="../media/image79.jpeg"/><Relationship Id="rId10" Type="http://schemas.openxmlformats.org/officeDocument/2006/relationships/image" Target="../media/image83.png"/><Relationship Id="rId4" Type="http://schemas.openxmlformats.org/officeDocument/2006/relationships/image" Target="../media/image78.jpeg"/><Relationship Id="rId9" Type="http://schemas.openxmlformats.org/officeDocument/2006/relationships/image" Target="cid:ii_14d706ce8c27d54b"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jpe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9.xml"/><Relationship Id="rId5" Type="http://schemas.openxmlformats.org/officeDocument/2006/relationships/image" Target="../media/image93.png"/><Relationship Id="rId4" Type="http://schemas.openxmlformats.org/officeDocument/2006/relationships/image" Target="../media/image9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4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70.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 Id="rId5" Type="http://schemas.openxmlformats.org/officeDocument/2006/relationships/image" Target="../media/image128.jpeg"/><Relationship Id="rId4" Type="http://schemas.openxmlformats.org/officeDocument/2006/relationships/image" Target="../media/image127.jpeg"/></Relationships>
</file>

<file path=ppt/slides/_rels/slide73.xml.rels><?xml version="1.0" encoding="UTF-8" standalone="yes"?>
<Relationships xmlns="http://schemas.openxmlformats.org/package/2006/relationships"><Relationship Id="rId3" Type="http://schemas.openxmlformats.org/officeDocument/2006/relationships/hyperlink" Target="http://www.shovongroup-bd.com/" TargetMode="External"/><Relationship Id="rId2" Type="http://schemas.openxmlformats.org/officeDocument/2006/relationships/hyperlink" Target="mailto:info@shovongroup-bd.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ext Box 13"/>
          <p:cNvSpPr txBox="1">
            <a:spLocks noChangeArrowheads="1"/>
          </p:cNvSpPr>
          <p:nvPr/>
        </p:nvSpPr>
        <p:spPr bwMode="auto">
          <a:xfrm>
            <a:off x="-685800" y="3992563"/>
            <a:ext cx="9677400" cy="579437"/>
          </a:xfrm>
          <a:prstGeom prst="rect">
            <a:avLst/>
          </a:prstGeom>
          <a:noFill/>
          <a:ln w="9525">
            <a:noFill/>
            <a:miter lim="800000"/>
            <a:headEnd/>
            <a:tailEnd/>
          </a:ln>
          <a:effectLst/>
        </p:spPr>
        <p:txBody>
          <a:bodyPr>
            <a:spAutoFit/>
          </a:bodyPr>
          <a:lstStyle/>
          <a:p>
            <a:pPr lvl="2" algn="ctr">
              <a:defRPr/>
            </a:pPr>
            <a:r>
              <a:rPr lang="en-US" sz="3200" dirty="0">
                <a:latin typeface="Impact" pitchFamily="34" charset="0"/>
              </a:rPr>
              <a:t>S  H  O  V  O  N     K  N  I  T  W  E  A  R    L  I  M  I  T  E  D</a:t>
            </a:r>
          </a:p>
        </p:txBody>
      </p:sp>
      <p:grpSp>
        <p:nvGrpSpPr>
          <p:cNvPr id="2" name="Group 14"/>
          <p:cNvGrpSpPr>
            <a:grpSpLocks/>
          </p:cNvGrpSpPr>
          <p:nvPr/>
        </p:nvGrpSpPr>
        <p:grpSpPr bwMode="auto">
          <a:xfrm>
            <a:off x="0" y="4030663"/>
            <a:ext cx="9144000" cy="514350"/>
            <a:chOff x="0" y="3715"/>
            <a:chExt cx="5760" cy="324"/>
          </a:xfrm>
        </p:grpSpPr>
        <p:sp>
          <p:nvSpPr>
            <p:cNvPr id="2063" name="Rectangle 15"/>
            <p:cNvSpPr>
              <a:spLocks noChangeArrowheads="1"/>
            </p:cNvSpPr>
            <p:nvPr/>
          </p:nvSpPr>
          <p:spPr bwMode="auto">
            <a:xfrm flipV="1">
              <a:off x="0" y="3715"/>
              <a:ext cx="5760" cy="17"/>
            </a:xfrm>
            <a:prstGeom prst="rect">
              <a:avLst/>
            </a:prstGeom>
            <a:gradFill rotWithShape="1">
              <a:gsLst>
                <a:gs pos="0">
                  <a:schemeClr val="bg1"/>
                </a:gs>
                <a:gs pos="50000">
                  <a:srgbClr val="003399"/>
                </a:gs>
                <a:gs pos="100000">
                  <a:schemeClr val="bg1"/>
                </a:gs>
              </a:gsLst>
              <a:lin ang="0" scaled="1"/>
            </a:gradFill>
            <a:ln w="9525">
              <a:noFill/>
              <a:miter lim="800000"/>
              <a:headEnd/>
              <a:tailEnd/>
            </a:ln>
            <a:effectLst/>
          </p:spPr>
          <p:txBody>
            <a:bodyPr wrap="none" anchor="ctr"/>
            <a:lstStyle/>
            <a:p>
              <a:pPr eaLnBrk="0" hangingPunct="0">
                <a:defRPr/>
              </a:pPr>
              <a:endParaRPr lang="en-US"/>
            </a:p>
          </p:txBody>
        </p:sp>
        <p:sp>
          <p:nvSpPr>
            <p:cNvPr id="2064" name="Rectangle 16"/>
            <p:cNvSpPr>
              <a:spLocks noChangeArrowheads="1"/>
            </p:cNvSpPr>
            <p:nvPr/>
          </p:nvSpPr>
          <p:spPr bwMode="auto">
            <a:xfrm flipV="1">
              <a:off x="0" y="4022"/>
              <a:ext cx="5760" cy="17"/>
            </a:xfrm>
            <a:prstGeom prst="rect">
              <a:avLst/>
            </a:prstGeom>
            <a:gradFill rotWithShape="1">
              <a:gsLst>
                <a:gs pos="0">
                  <a:schemeClr val="bg1"/>
                </a:gs>
                <a:gs pos="50000">
                  <a:srgbClr val="003399"/>
                </a:gs>
                <a:gs pos="100000">
                  <a:schemeClr val="bg1"/>
                </a:gs>
              </a:gsLst>
              <a:lin ang="0" scaled="1"/>
            </a:gradFill>
            <a:ln w="9525">
              <a:noFill/>
              <a:miter lim="800000"/>
              <a:headEnd/>
              <a:tailEnd/>
            </a:ln>
            <a:effectLst/>
          </p:spPr>
          <p:txBody>
            <a:bodyPr wrap="none" anchor="ctr"/>
            <a:lstStyle/>
            <a:p>
              <a:pPr eaLnBrk="0" hangingPunct="0">
                <a:defRPr/>
              </a:pPr>
              <a:endParaRPr lang="en-US"/>
            </a:p>
          </p:txBody>
        </p:sp>
      </p:grpSp>
      <p:sp>
        <p:nvSpPr>
          <p:cNvPr id="2066" name="Text Box 18"/>
          <p:cNvSpPr txBox="1">
            <a:spLocks noChangeArrowheads="1"/>
          </p:cNvSpPr>
          <p:nvPr/>
        </p:nvSpPr>
        <p:spPr bwMode="auto">
          <a:xfrm>
            <a:off x="2209800" y="4754563"/>
            <a:ext cx="3810000" cy="579437"/>
          </a:xfrm>
          <a:prstGeom prst="rect">
            <a:avLst/>
          </a:prstGeom>
          <a:noFill/>
          <a:ln w="9525">
            <a:noFill/>
            <a:miter lim="800000"/>
            <a:headEnd/>
            <a:tailEnd/>
          </a:ln>
          <a:effectLst/>
        </p:spPr>
        <p:txBody>
          <a:bodyPr>
            <a:spAutoFit/>
          </a:bodyPr>
          <a:lstStyle/>
          <a:p>
            <a:pPr lvl="2" algn="ctr">
              <a:defRPr/>
            </a:pPr>
            <a:r>
              <a:rPr lang="en-US" sz="3200" dirty="0">
                <a:latin typeface="Impact" pitchFamily="34" charset="0"/>
              </a:rPr>
              <a:t>S I N C E  -  2012</a:t>
            </a:r>
          </a:p>
        </p:txBody>
      </p:sp>
      <p:pic>
        <p:nvPicPr>
          <p:cNvPr id="2069" name="Picture 21" descr="Top s"/>
          <p:cNvPicPr>
            <a:picLocks noChangeAspect="1" noChangeArrowheads="1"/>
          </p:cNvPicPr>
          <p:nvPr/>
        </p:nvPicPr>
        <p:blipFill>
          <a:blip r:embed="rId3" cstate="print"/>
          <a:srcRect/>
          <a:stretch>
            <a:fillRect/>
          </a:stretch>
        </p:blipFill>
        <p:spPr bwMode="auto">
          <a:xfrm>
            <a:off x="0" y="5486400"/>
            <a:ext cx="9144000" cy="428625"/>
          </a:xfrm>
          <a:prstGeom prst="rect">
            <a:avLst/>
          </a:prstGeom>
          <a:noFill/>
          <a:ln w="9525">
            <a:noFill/>
            <a:miter lim="800000"/>
            <a:headEnd/>
            <a:tailEnd/>
          </a:ln>
        </p:spPr>
      </p:pic>
      <p:pic>
        <p:nvPicPr>
          <p:cNvPr id="9" name="Picture 8" descr="Shovon Knitwear Ltd..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76963" y="533400"/>
            <a:ext cx="5506144" cy="28956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362200" y="304800"/>
            <a:ext cx="4343400" cy="685800"/>
          </a:xfrm>
        </p:spPr>
        <p:txBody>
          <a:bodyPr rtlCol="0">
            <a:normAutofit fontScale="90000"/>
          </a:bodyPr>
          <a:lstStyle/>
          <a:p>
            <a:pPr eaLnBrk="1" fontAlgn="auto" hangingPunct="1">
              <a:spcAft>
                <a:spcPts val="0"/>
              </a:spcAft>
              <a:defRPr/>
            </a:pPr>
            <a:r>
              <a:rPr lang="en-US" sz="4000" u="sng" dirty="0">
                <a:solidFill>
                  <a:srgbClr val="C40404"/>
                </a:solidFill>
                <a:latin typeface="Britannic Bold" pitchFamily="34" charset="0"/>
                <a:ea typeface="ＭＳ Ｐゴシック" pitchFamily="34" charset="-128"/>
              </a:rPr>
              <a:t>K</a:t>
            </a:r>
            <a:r>
              <a:rPr lang="en-US" sz="4000" u="sng" dirty="0">
                <a:solidFill>
                  <a:srgbClr val="000099"/>
                </a:solidFill>
                <a:latin typeface="Britannic Bold" pitchFamily="34" charset="0"/>
                <a:ea typeface="ＭＳ Ｐゴシック" pitchFamily="34" charset="-128"/>
              </a:rPr>
              <a:t>ey</a:t>
            </a:r>
            <a:r>
              <a:rPr lang="en-US" sz="4000" u="sng" dirty="0">
                <a:latin typeface="Britannic Bold" pitchFamily="34" charset="0"/>
                <a:ea typeface="ＭＳ Ｐゴシック" pitchFamily="34" charset="-128"/>
              </a:rPr>
              <a:t> </a:t>
            </a:r>
            <a:r>
              <a:rPr lang="en-US" sz="4000" u="sng" dirty="0">
                <a:solidFill>
                  <a:srgbClr val="C40404"/>
                </a:solidFill>
                <a:latin typeface="Britannic Bold" pitchFamily="34" charset="0"/>
                <a:ea typeface="ＭＳ Ｐゴシック" pitchFamily="34" charset="-128"/>
              </a:rPr>
              <a:t>P</a:t>
            </a:r>
            <a:r>
              <a:rPr lang="en-US" sz="4000" u="sng" dirty="0">
                <a:solidFill>
                  <a:srgbClr val="000099"/>
                </a:solidFill>
                <a:latin typeface="Britannic Bold" pitchFamily="34" charset="0"/>
                <a:ea typeface="ＭＳ Ｐゴシック" pitchFamily="34" charset="-128"/>
              </a:rPr>
              <a:t>ersons</a:t>
            </a:r>
          </a:p>
        </p:txBody>
      </p:sp>
      <p:sp>
        <p:nvSpPr>
          <p:cNvPr id="19458" name="Rectangle 4"/>
          <p:cNvSpPr>
            <a:spLocks noChangeArrowheads="1"/>
          </p:cNvSpPr>
          <p:nvPr/>
        </p:nvSpPr>
        <p:spPr bwMode="auto">
          <a:xfrm>
            <a:off x="3200400" y="1555861"/>
            <a:ext cx="4572000" cy="1295400"/>
          </a:xfrm>
          <a:prstGeom prst="rect">
            <a:avLst/>
          </a:prstGeom>
          <a:noFill/>
          <a:ln w="9525">
            <a:noFill/>
            <a:miter lim="800000"/>
            <a:headEnd/>
            <a:tailEnd/>
          </a:ln>
        </p:spPr>
        <p:txBody>
          <a:bodyPr/>
          <a:lstStyle/>
          <a:p>
            <a:pPr marL="342900" indent="-342900" eaLnBrk="0" hangingPunct="0">
              <a:spcBef>
                <a:spcPct val="20000"/>
              </a:spcBef>
              <a:buClr>
                <a:schemeClr val="bg2"/>
              </a:buClr>
              <a:buSzPct val="75000"/>
              <a:buFont typeface="Wingdings" pitchFamily="2" charset="2"/>
              <a:buNone/>
            </a:pPr>
            <a:r>
              <a:rPr lang="en-US" sz="3200" b="1" dirty="0" err="1">
                <a:solidFill>
                  <a:srgbClr val="000099"/>
                </a:solidFill>
              </a:rPr>
              <a:t>Iqbal</a:t>
            </a:r>
            <a:r>
              <a:rPr lang="en-US" sz="3200" b="1">
                <a:solidFill>
                  <a:srgbClr val="000099"/>
                </a:solidFill>
              </a:rPr>
              <a:t> Yousuf Shovon</a:t>
            </a:r>
            <a:r>
              <a:rPr lang="en-US" sz="3200">
                <a:solidFill>
                  <a:srgbClr val="000099"/>
                </a:solidFill>
              </a:rPr>
              <a:t> </a:t>
            </a:r>
          </a:p>
          <a:p>
            <a:pPr marL="342900" indent="-342900" eaLnBrk="0" hangingPunct="0">
              <a:spcBef>
                <a:spcPct val="20000"/>
              </a:spcBef>
              <a:buClr>
                <a:schemeClr val="bg2"/>
              </a:buClr>
              <a:buSzPct val="75000"/>
              <a:buFont typeface="Wingdings" pitchFamily="2" charset="2"/>
              <a:buNone/>
            </a:pPr>
            <a:r>
              <a:rPr lang="en-US" sz="3200">
                <a:solidFill>
                  <a:srgbClr val="000099"/>
                </a:solidFill>
              </a:rPr>
              <a:t>Managing Director</a:t>
            </a:r>
          </a:p>
        </p:txBody>
      </p:sp>
      <p:sp>
        <p:nvSpPr>
          <p:cNvPr id="19459" name="Rectangle 5"/>
          <p:cNvSpPr>
            <a:spLocks noChangeArrowheads="1"/>
          </p:cNvSpPr>
          <p:nvPr/>
        </p:nvSpPr>
        <p:spPr bwMode="auto">
          <a:xfrm>
            <a:off x="3200400" y="3884613"/>
            <a:ext cx="4038600" cy="1219200"/>
          </a:xfrm>
          <a:prstGeom prst="rect">
            <a:avLst/>
          </a:prstGeom>
          <a:noFill/>
          <a:ln w="9525">
            <a:noFill/>
            <a:miter lim="800000"/>
            <a:headEnd/>
            <a:tailEnd/>
          </a:ln>
        </p:spPr>
        <p:txBody>
          <a:bodyPr/>
          <a:lstStyle/>
          <a:p>
            <a:pPr marL="342900" indent="-342900" eaLnBrk="0" hangingPunct="0">
              <a:spcBef>
                <a:spcPct val="20000"/>
              </a:spcBef>
              <a:buClr>
                <a:schemeClr val="bg2"/>
              </a:buClr>
              <a:buSzPct val="75000"/>
              <a:buFont typeface="Wingdings" pitchFamily="2" charset="2"/>
              <a:buNone/>
            </a:pPr>
            <a:r>
              <a:rPr lang="en-US" sz="3200" b="1">
                <a:solidFill>
                  <a:srgbClr val="000099"/>
                </a:solidFill>
              </a:rPr>
              <a:t>Taufiqul Islam Antu</a:t>
            </a:r>
          </a:p>
          <a:p>
            <a:pPr marL="342900" indent="-342900" eaLnBrk="0" hangingPunct="0">
              <a:spcBef>
                <a:spcPct val="20000"/>
              </a:spcBef>
              <a:buClr>
                <a:schemeClr val="bg2"/>
              </a:buClr>
              <a:buSzPct val="75000"/>
              <a:buFont typeface="Wingdings" pitchFamily="2" charset="2"/>
              <a:buNone/>
            </a:pPr>
            <a:r>
              <a:rPr lang="en-US" sz="3200">
                <a:solidFill>
                  <a:srgbClr val="000099"/>
                </a:solidFill>
              </a:rPr>
              <a:t>Director</a:t>
            </a:r>
          </a:p>
        </p:txBody>
      </p:sp>
      <p:pic>
        <p:nvPicPr>
          <p:cNvPr id="19463" name="Picture 21"/>
          <p:cNvPicPr>
            <a:picLocks noChangeAspect="1" noChangeArrowheads="1"/>
          </p:cNvPicPr>
          <p:nvPr/>
        </p:nvPicPr>
        <p:blipFill>
          <a:blip r:embed="rId2" cstate="print"/>
          <a:srcRect/>
          <a:stretch>
            <a:fillRect/>
          </a:stretch>
        </p:blipFill>
        <p:spPr bwMode="auto">
          <a:xfrm>
            <a:off x="1219200" y="3210036"/>
            <a:ext cx="7239000" cy="76200"/>
          </a:xfrm>
          <a:prstGeom prst="rect">
            <a:avLst/>
          </a:prstGeom>
          <a:noFill/>
          <a:ln w="9525">
            <a:noFill/>
            <a:miter lim="800000"/>
            <a:headEnd/>
            <a:tailEnd/>
          </a:ln>
        </p:spPr>
      </p:pic>
      <p:pic>
        <p:nvPicPr>
          <p:cNvPr id="19464" name="Picture 22"/>
          <p:cNvPicPr>
            <a:picLocks noChangeAspect="1" noChangeArrowheads="1"/>
          </p:cNvPicPr>
          <p:nvPr/>
        </p:nvPicPr>
        <p:blipFill>
          <a:blip r:embed="rId2" cstate="print"/>
          <a:srcRect/>
          <a:stretch>
            <a:fillRect/>
          </a:stretch>
        </p:blipFill>
        <p:spPr bwMode="auto">
          <a:xfrm>
            <a:off x="1143000" y="5486400"/>
            <a:ext cx="7239000" cy="76200"/>
          </a:xfrm>
          <a:prstGeom prst="rect">
            <a:avLst/>
          </a:prstGeom>
          <a:noFill/>
          <a:ln w="9525">
            <a:noFill/>
            <a:miter lim="800000"/>
            <a:headEnd/>
            <a:tailEnd/>
          </a:ln>
        </p:spPr>
      </p:pic>
      <p:pic>
        <p:nvPicPr>
          <p:cNvPr id="19467" name="Picture 13" descr="MD.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1371602" y="1371600"/>
            <a:ext cx="1142998" cy="1467072"/>
          </a:xfrm>
          <a:prstGeom prst="rect">
            <a:avLst/>
          </a:prstGeom>
          <a:noFill/>
          <a:ln w="38100">
            <a:solidFill>
              <a:schemeClr val="tx1"/>
            </a:solidFill>
            <a:miter lim="800000"/>
            <a:headEnd/>
            <a:tailEnd/>
          </a:ln>
        </p:spPr>
      </p:pic>
      <p:pic>
        <p:nvPicPr>
          <p:cNvPr id="2" name="Picture 12">
            <a:extLst>
              <a:ext uri="{FF2B5EF4-FFF2-40B4-BE49-F238E27FC236}">
                <a16:creationId xmlns:a16="http://schemas.microsoft.com/office/drawing/2014/main" id="{309DECDA-B334-072E-7446-ABB942BD674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1371600" y="3657600"/>
            <a:ext cx="1158419" cy="1440316"/>
          </a:xfrm>
          <a:prstGeom prst="rect">
            <a:avLst/>
          </a:prstGeom>
          <a:noFill/>
          <a:ln w="38100">
            <a:solidFill>
              <a:schemeClr val="tx1"/>
            </a:solidFill>
            <a:miter lim="800000"/>
            <a:headEnd/>
            <a:tailEnd/>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3"/>
          <p:cNvSpPr>
            <a:spLocks noGrp="1" noChangeArrowheads="1"/>
          </p:cNvSpPr>
          <p:nvPr>
            <p:ph idx="1"/>
          </p:nvPr>
        </p:nvSpPr>
        <p:spPr>
          <a:xfrm>
            <a:off x="1676400" y="1519856"/>
            <a:ext cx="6248400" cy="5185743"/>
          </a:xfrm>
        </p:spPr>
        <p:txBody>
          <a:bodyPr/>
          <a:lstStyle/>
          <a:p>
            <a:pPr eaLnBrk="1" hangingPunct="1">
              <a:lnSpc>
                <a:spcPct val="120000"/>
              </a:lnSpc>
            </a:pPr>
            <a:r>
              <a:rPr lang="en-US" sz="2600" b="1" dirty="0">
                <a:solidFill>
                  <a:srgbClr val="C40404"/>
                </a:solidFill>
                <a:latin typeface="Times New Roman" pitchFamily="18" charset="0"/>
              </a:rPr>
              <a:t>Knitwear Division</a:t>
            </a:r>
            <a:br>
              <a:rPr lang="en-US" sz="2600" b="1" dirty="0">
                <a:solidFill>
                  <a:srgbClr val="C40404"/>
                </a:solidFill>
                <a:latin typeface="Times New Roman" pitchFamily="18" charset="0"/>
              </a:rPr>
            </a:br>
            <a:r>
              <a:rPr lang="en-US" sz="2200" b="1" dirty="0">
                <a:solidFill>
                  <a:srgbClr val="000099"/>
                </a:solidFill>
                <a:latin typeface="Tahoma" pitchFamily="34" charset="0"/>
              </a:rPr>
              <a:t>-Fabric Knitting Unit</a:t>
            </a:r>
            <a:br>
              <a:rPr lang="en-US" sz="2200" b="1" dirty="0">
                <a:solidFill>
                  <a:srgbClr val="000099"/>
                </a:solidFill>
                <a:latin typeface="Tahoma" pitchFamily="34" charset="0"/>
              </a:rPr>
            </a:br>
            <a:r>
              <a:rPr lang="en-US" sz="2200" b="1" dirty="0">
                <a:solidFill>
                  <a:srgbClr val="000099"/>
                </a:solidFill>
                <a:latin typeface="Tahoma" pitchFamily="34" charset="0"/>
              </a:rPr>
              <a:t>-Fabric Dyeing Unit </a:t>
            </a:r>
            <a:br>
              <a:rPr lang="en-US" sz="2200" b="1" dirty="0">
                <a:solidFill>
                  <a:srgbClr val="000099"/>
                </a:solidFill>
                <a:latin typeface="Tahoma" pitchFamily="34" charset="0"/>
              </a:rPr>
            </a:br>
            <a:r>
              <a:rPr lang="en-US" sz="2200" b="1" dirty="0">
                <a:solidFill>
                  <a:srgbClr val="000099"/>
                </a:solidFill>
                <a:latin typeface="Tahoma" pitchFamily="34" charset="0"/>
              </a:rPr>
              <a:t>-Yarn Dyeing Unit</a:t>
            </a:r>
            <a:br>
              <a:rPr lang="en-US" sz="2200" b="1" dirty="0">
                <a:solidFill>
                  <a:srgbClr val="000099"/>
                </a:solidFill>
                <a:latin typeface="Tahoma" pitchFamily="34" charset="0"/>
              </a:rPr>
            </a:br>
            <a:r>
              <a:rPr lang="en-US" sz="2200" b="1" dirty="0">
                <a:solidFill>
                  <a:srgbClr val="000099"/>
                </a:solidFill>
                <a:latin typeface="Tahoma" pitchFamily="34" charset="0"/>
              </a:rPr>
              <a:t>-Automatic Machine Printing Unit </a:t>
            </a:r>
            <a:br>
              <a:rPr lang="en-US" sz="2200" b="1" dirty="0">
                <a:solidFill>
                  <a:srgbClr val="000099"/>
                </a:solidFill>
                <a:latin typeface="Tahoma" pitchFamily="34" charset="0"/>
              </a:rPr>
            </a:br>
            <a:r>
              <a:rPr lang="en-US" sz="2200" b="1" dirty="0">
                <a:solidFill>
                  <a:srgbClr val="000099"/>
                </a:solidFill>
                <a:latin typeface="Tahoma" pitchFamily="34" charset="0"/>
              </a:rPr>
              <a:t>-All Over Fabric Printing Unit</a:t>
            </a:r>
            <a:br>
              <a:rPr lang="en-US" sz="2200" b="1" dirty="0">
                <a:solidFill>
                  <a:srgbClr val="000099"/>
                </a:solidFill>
                <a:latin typeface="Tahoma" pitchFamily="34" charset="0"/>
              </a:rPr>
            </a:br>
            <a:r>
              <a:rPr lang="en-US" sz="2200" b="1" dirty="0">
                <a:solidFill>
                  <a:srgbClr val="000099"/>
                </a:solidFill>
                <a:latin typeface="Tahoma" pitchFamily="34" charset="0"/>
              </a:rPr>
              <a:t>-Knit Garments Production Unit</a:t>
            </a:r>
          </a:p>
          <a:p>
            <a:pPr eaLnBrk="1" hangingPunct="1">
              <a:lnSpc>
                <a:spcPct val="120000"/>
              </a:lnSpc>
            </a:pPr>
            <a:r>
              <a:rPr lang="en-US" sz="2600" b="1" dirty="0">
                <a:solidFill>
                  <a:srgbClr val="C40404"/>
                </a:solidFill>
                <a:latin typeface="Times New Roman" pitchFamily="18" charset="0"/>
              </a:rPr>
              <a:t>Accessories Division</a:t>
            </a:r>
            <a:br>
              <a:rPr lang="en-US" sz="2600" b="1" dirty="0">
                <a:solidFill>
                  <a:srgbClr val="C40404"/>
                </a:solidFill>
                <a:latin typeface="Times New Roman" pitchFamily="18" charset="0"/>
              </a:rPr>
            </a:br>
            <a:r>
              <a:rPr lang="en-US" sz="2200" b="1" dirty="0">
                <a:solidFill>
                  <a:srgbClr val="000099"/>
                </a:solidFill>
                <a:latin typeface="Tahoma" pitchFamily="34" charset="0"/>
              </a:rPr>
              <a:t>-Printed Labels Unit</a:t>
            </a:r>
            <a:br>
              <a:rPr lang="en-US" sz="2200" b="1" dirty="0">
                <a:solidFill>
                  <a:srgbClr val="000099"/>
                </a:solidFill>
                <a:latin typeface="Tahoma" pitchFamily="34" charset="0"/>
              </a:rPr>
            </a:br>
            <a:r>
              <a:rPr lang="en-US" sz="2200" b="1" dirty="0">
                <a:solidFill>
                  <a:srgbClr val="000099"/>
                </a:solidFill>
                <a:latin typeface="Tahoma" pitchFamily="34" charset="0"/>
              </a:rPr>
              <a:t>-Packaging Unit</a:t>
            </a:r>
            <a:br>
              <a:rPr lang="en-US" sz="2200" b="1" dirty="0">
                <a:solidFill>
                  <a:srgbClr val="000099"/>
                </a:solidFill>
                <a:latin typeface="Tahoma" pitchFamily="34" charset="0"/>
              </a:rPr>
            </a:br>
            <a:r>
              <a:rPr lang="en-US" sz="2200" b="1" dirty="0">
                <a:solidFill>
                  <a:srgbClr val="000099"/>
                </a:solidFill>
                <a:latin typeface="Tahoma" pitchFamily="34" charset="0"/>
              </a:rPr>
              <a:t>-Embroidery &amp; Sewing Thread Unit</a:t>
            </a:r>
          </a:p>
        </p:txBody>
      </p:sp>
      <p:sp>
        <p:nvSpPr>
          <p:cNvPr id="22530" name="Rectangle 4"/>
          <p:cNvSpPr>
            <a:spLocks noChangeArrowheads="1"/>
          </p:cNvSpPr>
          <p:nvPr/>
        </p:nvSpPr>
        <p:spPr bwMode="auto">
          <a:xfrm>
            <a:off x="3048000" y="735328"/>
            <a:ext cx="4114800" cy="609600"/>
          </a:xfrm>
          <a:prstGeom prst="rect">
            <a:avLst/>
          </a:prstGeom>
          <a:noFill/>
          <a:ln w="9525">
            <a:noFill/>
            <a:miter lim="800000"/>
            <a:headEnd/>
            <a:tailEnd/>
          </a:ln>
        </p:spPr>
        <p:txBody>
          <a:bodyPr anchor="ctr"/>
          <a:lstStyle/>
          <a:p>
            <a:r>
              <a:rPr lang="en-US" sz="4000" b="1" u="sng" dirty="0">
                <a:solidFill>
                  <a:srgbClr val="C40404"/>
                </a:solidFill>
                <a:latin typeface="Footlight MT Light"/>
              </a:rPr>
              <a:t>O</a:t>
            </a:r>
            <a:r>
              <a:rPr lang="en-US" sz="4000" b="1" u="sng" dirty="0">
                <a:solidFill>
                  <a:srgbClr val="000099"/>
                </a:solidFill>
                <a:latin typeface="Footlight MT Light"/>
              </a:rPr>
              <a:t>ur </a:t>
            </a:r>
            <a:r>
              <a:rPr lang="en-US" sz="4000" b="1" u="sng" dirty="0">
                <a:solidFill>
                  <a:srgbClr val="C40404"/>
                </a:solidFill>
                <a:latin typeface="Footlight MT Light"/>
              </a:rPr>
              <a:t>C</a:t>
            </a:r>
            <a:r>
              <a:rPr lang="en-US" sz="4000" b="1" u="sng" dirty="0">
                <a:solidFill>
                  <a:srgbClr val="000099"/>
                </a:solidFill>
                <a:latin typeface="Footlight MT Light"/>
              </a:rPr>
              <a:t>oncern</a:t>
            </a:r>
            <a:endParaRPr lang="en-US" sz="4000" b="1" u="sng" dirty="0">
              <a:latin typeface="Footlight MT Light"/>
            </a:endParaRPr>
          </a:p>
        </p:txBody>
      </p:sp>
      <p:sp>
        <p:nvSpPr>
          <p:cNvPr id="3079" name="Text Box 7"/>
          <p:cNvSpPr txBox="1">
            <a:spLocks noChangeArrowheads="1"/>
          </p:cNvSpPr>
          <p:nvPr/>
        </p:nvSpPr>
        <p:spPr bwMode="auto">
          <a:xfrm>
            <a:off x="0" y="237113"/>
            <a:ext cx="9144000" cy="519112"/>
          </a:xfrm>
          <a:prstGeom prst="rect">
            <a:avLst/>
          </a:prstGeom>
          <a:noFill/>
          <a:ln w="9525">
            <a:noFill/>
            <a:miter lim="800000"/>
            <a:headEnd/>
            <a:tailEnd/>
          </a:ln>
          <a:effectLst/>
        </p:spPr>
        <p:txBody>
          <a:bodyPr wrap="square">
            <a:spAutoFit/>
          </a:bodyPr>
          <a:lstStyle/>
          <a:p>
            <a:pPr lvl="2" algn="ctr">
              <a:defRPr/>
            </a:pPr>
            <a:r>
              <a:rPr lang="en-US" sz="2800" dirty="0">
                <a:latin typeface="Impact" pitchFamily="34" charset="0"/>
              </a:rPr>
              <a:t>S  H  O  V  O  N       K  N  I  T  W  E  A  R       L  I  M  I  T  E  D</a:t>
            </a:r>
          </a:p>
        </p:txBody>
      </p:sp>
      <p:pic>
        <p:nvPicPr>
          <p:cNvPr id="8" name="Picture 7" descr="Shovon Knitwear Ltd..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198" y="237113"/>
            <a:ext cx="1143000" cy="601087"/>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600200" y="1050925"/>
            <a:ext cx="5902325" cy="5426075"/>
          </a:xfrm>
          <a:prstGeom prst="rect">
            <a:avLst/>
          </a:prstGeom>
          <a:noFill/>
          <a:ln w="9525">
            <a:noFill/>
            <a:miter lim="800000"/>
            <a:headEnd/>
            <a:tailEnd/>
          </a:ln>
          <a:effectLst/>
        </p:spPr>
        <p:txBody>
          <a:bodyPr anchor="ctr">
            <a:spAutoFit/>
          </a:bodyPr>
          <a:lstStyle/>
          <a:p>
            <a:pPr algn="ctr">
              <a:defRPr/>
            </a:pPr>
            <a:r>
              <a:rPr lang="en-US" sz="2500"/>
              <a:t>•</a:t>
            </a:r>
            <a:br>
              <a:rPr lang="en-US" sz="1800"/>
            </a:br>
            <a:r>
              <a:rPr lang="en-US" sz="2500" b="1">
                <a:solidFill>
                  <a:srgbClr val="990000"/>
                </a:solidFill>
                <a:effectLst>
                  <a:outerShdw blurRad="38100" dist="38100" dir="2700000" algn="tl">
                    <a:srgbClr val="C0C0C0"/>
                  </a:outerShdw>
                </a:effectLst>
              </a:rPr>
              <a:t>Quality Assurance</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Resilient Performance</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On Time Delivery</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Competitive Prices</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Better Communication</a:t>
            </a:r>
          </a:p>
        </p:txBody>
      </p:sp>
      <p:sp>
        <p:nvSpPr>
          <p:cNvPr id="64515" name="Text Box 3"/>
          <p:cNvSpPr txBox="1">
            <a:spLocks noChangeArrowheads="1"/>
          </p:cNvSpPr>
          <p:nvPr/>
        </p:nvSpPr>
        <p:spPr bwMode="auto">
          <a:xfrm>
            <a:off x="1219200" y="365125"/>
            <a:ext cx="7094538" cy="701675"/>
          </a:xfrm>
          <a:prstGeom prst="rect">
            <a:avLst/>
          </a:prstGeom>
          <a:noFill/>
          <a:ln w="9525">
            <a:noFill/>
            <a:miter lim="800000"/>
            <a:headEnd/>
            <a:tailEnd/>
          </a:ln>
          <a:effectLst/>
        </p:spPr>
        <p:txBody>
          <a:bodyPr wrap="none">
            <a:spAutoFit/>
          </a:bodyPr>
          <a:lstStyle/>
          <a:p>
            <a:pPr>
              <a:defRPr/>
            </a:pPr>
            <a:r>
              <a:rPr lang="en-US" sz="4000" b="1" i="1">
                <a:solidFill>
                  <a:srgbClr val="000099"/>
                </a:solidFill>
                <a:effectLst>
                  <a:outerShdw blurRad="38100" dist="38100" dir="2700000" algn="tl">
                    <a:srgbClr val="C0C0C0"/>
                  </a:outerShdw>
                </a:effectLst>
              </a:rPr>
              <a:t>Why Choose Our Products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ChangeArrowheads="1"/>
          </p:cNvSpPr>
          <p:nvPr/>
        </p:nvSpPr>
        <p:spPr bwMode="auto">
          <a:xfrm>
            <a:off x="762000" y="304800"/>
            <a:ext cx="7772400" cy="609600"/>
          </a:xfrm>
          <a:prstGeom prst="rect">
            <a:avLst/>
          </a:prstGeom>
          <a:noFill/>
          <a:ln w="9525">
            <a:noFill/>
            <a:miter lim="800000"/>
            <a:headEnd/>
            <a:tailEnd/>
          </a:ln>
        </p:spPr>
        <p:txBody>
          <a:bodyPr anchor="ctr"/>
          <a:lstStyle/>
          <a:p>
            <a:pPr algn="ctr" eaLnBrk="0" hangingPunct="0"/>
            <a:r>
              <a:rPr lang="en-US" sz="3600" dirty="0">
                <a:solidFill>
                  <a:srgbClr val="000099"/>
                </a:solidFill>
                <a:latin typeface="Arial Black" pitchFamily="34" charset="0"/>
              </a:rPr>
              <a:t>Our Customers</a:t>
            </a:r>
          </a:p>
        </p:txBody>
      </p:sp>
      <p:pic>
        <p:nvPicPr>
          <p:cNvPr id="27657" name="Picture 13" descr="auchan.jpg"/>
          <p:cNvPicPr>
            <a:picLocks noChangeAspect="1"/>
          </p:cNvPicPr>
          <p:nvPr/>
        </p:nvPicPr>
        <p:blipFill>
          <a:blip r:embed="rId2" cstate="print"/>
          <a:srcRect/>
          <a:stretch>
            <a:fillRect/>
          </a:stretch>
        </p:blipFill>
        <p:spPr bwMode="auto">
          <a:xfrm>
            <a:off x="5212058" y="1197410"/>
            <a:ext cx="3141093" cy="897455"/>
          </a:xfrm>
          <a:prstGeom prst="rect">
            <a:avLst/>
          </a:prstGeom>
          <a:noFill/>
          <a:ln w="9525">
            <a:noFill/>
            <a:miter lim="800000"/>
            <a:headEnd/>
            <a:tailEnd/>
          </a:ln>
        </p:spPr>
      </p:pic>
      <p:pic>
        <p:nvPicPr>
          <p:cNvPr id="14" name="Picture 13" descr="E Leclerc logo 2012.png"/>
          <p:cNvPicPr>
            <a:picLocks noChangeAspect="1"/>
          </p:cNvPicPr>
          <p:nvPr/>
        </p:nvPicPr>
        <p:blipFill>
          <a:blip r:embed="rId3" cstate="print"/>
          <a:stretch>
            <a:fillRect/>
          </a:stretch>
        </p:blipFill>
        <p:spPr>
          <a:xfrm>
            <a:off x="457200" y="1219200"/>
            <a:ext cx="3739400" cy="897456"/>
          </a:xfrm>
          <a:prstGeom prst="rect">
            <a:avLst/>
          </a:prstGeom>
        </p:spPr>
      </p:pic>
      <p:pic>
        <p:nvPicPr>
          <p:cNvPr id="18" name="Picture 17" descr="US_Polo_logo-file_jpeg_Large__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57458" y="2307995"/>
            <a:ext cx="1886342" cy="1502005"/>
          </a:xfrm>
          <a:prstGeom prst="rect">
            <a:avLst/>
          </a:prstGeom>
        </p:spPr>
      </p:pic>
      <p:pic>
        <p:nvPicPr>
          <p:cNvPr id="16" name="Picture 15" descr="image001.png"/>
          <p:cNvPicPr>
            <a:picLocks noChangeAspect="1"/>
          </p:cNvPicPr>
          <p:nvPr/>
        </p:nvPicPr>
        <p:blipFill>
          <a:blip r:embed="rId5" cstate="print"/>
          <a:stretch>
            <a:fillRect/>
          </a:stretch>
        </p:blipFill>
        <p:spPr>
          <a:xfrm>
            <a:off x="7564147" y="4011062"/>
            <a:ext cx="1009524" cy="1009524"/>
          </a:xfrm>
          <a:prstGeom prst="rect">
            <a:avLst/>
          </a:prstGeom>
        </p:spPr>
      </p:pic>
      <p:sp>
        <p:nvSpPr>
          <p:cNvPr id="3" name="AutoShape 4" descr="TJX Companies - Wikipedia"/>
          <p:cNvSpPr>
            <a:spLocks noChangeAspect="1" noChangeArrowheads="1"/>
          </p:cNvSpPr>
          <p:nvPr/>
        </p:nvSpPr>
        <p:spPr bwMode="auto">
          <a:xfrm>
            <a:off x="155575" y="-784225"/>
            <a:ext cx="2790825"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TJX Companies - Wikipedia"/>
          <p:cNvSpPr>
            <a:spLocks noChangeAspect="1" noChangeArrowheads="1"/>
          </p:cNvSpPr>
          <p:nvPr/>
        </p:nvSpPr>
        <p:spPr bwMode="auto">
          <a:xfrm>
            <a:off x="307975" y="-631825"/>
            <a:ext cx="2790825"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76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924" y="3615093"/>
            <a:ext cx="1219200" cy="71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2D717B8C-691F-8147-9A6F-16AEB7F564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3954" y="2286000"/>
            <a:ext cx="3249705" cy="1143000"/>
          </a:xfrm>
          <a:prstGeom prst="rect">
            <a:avLst/>
          </a:prstGeom>
        </p:spPr>
      </p:pic>
      <p:pic>
        <p:nvPicPr>
          <p:cNvPr id="17" name="Picture 16" descr="A white background with black text&#10;&#10;Description automatically generated">
            <a:extLst>
              <a:ext uri="{FF2B5EF4-FFF2-40B4-BE49-F238E27FC236}">
                <a16:creationId xmlns:a16="http://schemas.microsoft.com/office/drawing/2014/main" id="{F8FC74D7-24A4-9954-71E5-8692DF33BFD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43200" y="4020386"/>
            <a:ext cx="3680401" cy="780214"/>
          </a:xfrm>
          <a:prstGeom prst="rect">
            <a:avLst/>
          </a:prstGeom>
        </p:spPr>
      </p:pic>
      <p:pic>
        <p:nvPicPr>
          <p:cNvPr id="6" name="Picture 5" descr="A black and white logo&#10;&#10;AI-generated content may be incorrect.">
            <a:extLst>
              <a:ext uri="{FF2B5EF4-FFF2-40B4-BE49-F238E27FC236}">
                <a16:creationId xmlns:a16="http://schemas.microsoft.com/office/drawing/2014/main" id="{8741C237-9799-F05D-0620-883EB98A8C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43600" y="5387843"/>
            <a:ext cx="2356493" cy="1001794"/>
          </a:xfrm>
          <a:prstGeom prst="rect">
            <a:avLst/>
          </a:prstGeom>
        </p:spPr>
      </p:pic>
      <p:pic>
        <p:nvPicPr>
          <p:cNvPr id="5" name="Picture 4">
            <a:extLst>
              <a:ext uri="{FF2B5EF4-FFF2-40B4-BE49-F238E27FC236}">
                <a16:creationId xmlns:a16="http://schemas.microsoft.com/office/drawing/2014/main" id="{22A00254-A0A5-8072-B1F5-CDA9A1B00B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29000" y="5356883"/>
            <a:ext cx="1637652" cy="1032754"/>
          </a:xfrm>
          <a:prstGeom prst="rect">
            <a:avLst/>
          </a:prstGeom>
        </p:spPr>
      </p:pic>
      <p:pic>
        <p:nvPicPr>
          <p:cNvPr id="9" name="Picture 8">
            <a:extLst>
              <a:ext uri="{FF2B5EF4-FFF2-40B4-BE49-F238E27FC236}">
                <a16:creationId xmlns:a16="http://schemas.microsoft.com/office/drawing/2014/main" id="{4821649B-FDD2-607D-92C5-A6828EFDF5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2924" y="4741344"/>
            <a:ext cx="1637652" cy="1588662"/>
          </a:xfrm>
          <a:prstGeom prst="rect">
            <a:avLst/>
          </a:prstGeom>
        </p:spPr>
      </p:pic>
    </p:spTree>
    <p:extLst>
      <p:ext uri="{BB962C8B-B14F-4D97-AF65-F5344CB8AC3E}">
        <p14:creationId xmlns:p14="http://schemas.microsoft.com/office/powerpoint/2010/main" val="279323094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3"/>
          <p:cNvSpPr>
            <a:spLocks noGrp="1" noChangeArrowheads="1"/>
          </p:cNvSpPr>
          <p:nvPr>
            <p:ph idx="1"/>
          </p:nvPr>
        </p:nvSpPr>
        <p:spPr>
          <a:xfrm>
            <a:off x="533400" y="1447800"/>
            <a:ext cx="8305800" cy="3581400"/>
          </a:xfrm>
        </p:spPr>
        <p:txBody>
          <a:bodyPr/>
          <a:lstStyle/>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Unit			   : Fabric Knitting</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Product Category 	   : Single Jersey, Rib, Interlock                         </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                                         Pique, Jersey with Lycra , Fleece.</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Machineries		   : </a:t>
            </a:r>
            <a:r>
              <a:rPr lang="en-US" sz="2400" b="1" dirty="0" err="1">
                <a:solidFill>
                  <a:srgbClr val="000099"/>
                </a:solidFill>
                <a:latin typeface="Times New Roman" pitchFamily="18" charset="0"/>
                <a:ea typeface="MS PGothic" pitchFamily="34" charset="-128"/>
                <a:cs typeface="Times New Roman" pitchFamily="18" charset="0"/>
              </a:rPr>
              <a:t>Fukahama</a:t>
            </a:r>
            <a:r>
              <a:rPr lang="en-US" sz="2400" b="1" dirty="0">
                <a:solidFill>
                  <a:srgbClr val="000099"/>
                </a:solidFill>
                <a:latin typeface="Times New Roman" pitchFamily="18" charset="0"/>
                <a:ea typeface="MS PGothic" pitchFamily="34" charset="-128"/>
                <a:cs typeface="Times New Roman" pitchFamily="18" charset="0"/>
              </a:rPr>
              <a:t> - Taiwan</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                                         </a:t>
            </a:r>
            <a:r>
              <a:rPr lang="en-US" sz="2400" b="1" dirty="0" err="1">
                <a:solidFill>
                  <a:srgbClr val="000099"/>
                </a:solidFill>
                <a:latin typeface="Times New Roman" pitchFamily="18" charset="0"/>
                <a:ea typeface="MS PGothic" pitchFamily="34" charset="-128"/>
                <a:cs typeface="Times New Roman" pitchFamily="18" charset="0"/>
              </a:rPr>
              <a:t>Lisky</a:t>
            </a:r>
            <a:r>
              <a:rPr lang="en-US" sz="2400" b="1" dirty="0">
                <a:solidFill>
                  <a:srgbClr val="000099"/>
                </a:solidFill>
                <a:latin typeface="Times New Roman" pitchFamily="18" charset="0"/>
                <a:ea typeface="MS PGothic" pitchFamily="34" charset="-128"/>
                <a:cs typeface="Times New Roman" pitchFamily="18" charset="0"/>
              </a:rPr>
              <a:t> -  Taiwan                                                           </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                                         </a:t>
            </a:r>
            <a:r>
              <a:rPr lang="en-US" sz="2400" b="1" dirty="0" err="1">
                <a:solidFill>
                  <a:srgbClr val="000099"/>
                </a:solidFill>
                <a:latin typeface="Times New Roman" pitchFamily="18" charset="0"/>
                <a:ea typeface="MS PGothic" pitchFamily="34" charset="-128"/>
                <a:cs typeface="Times New Roman" pitchFamily="18" charset="0"/>
              </a:rPr>
              <a:t>Jiunn</a:t>
            </a:r>
            <a:r>
              <a:rPr lang="en-US" sz="2400" b="1" dirty="0">
                <a:solidFill>
                  <a:srgbClr val="000099"/>
                </a:solidFill>
                <a:latin typeface="Times New Roman" pitchFamily="18" charset="0"/>
                <a:ea typeface="MS PGothic" pitchFamily="34" charset="-128"/>
                <a:cs typeface="Times New Roman" pitchFamily="18" charset="0"/>
              </a:rPr>
              <a:t> long – Taiwan</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				     Around Star  - Taiwan</a:t>
            </a:r>
          </a:p>
          <a:p>
            <a:pPr eaLnBrk="1" hangingPunct="1">
              <a:lnSpc>
                <a:spcPct val="80000"/>
              </a:lnSpc>
              <a:buFont typeface="Wingdings" pitchFamily="2" charset="2"/>
              <a:buNone/>
            </a:pPr>
            <a:r>
              <a:rPr lang="en-US" sz="2400" b="1" dirty="0">
                <a:solidFill>
                  <a:srgbClr val="000099"/>
                </a:solidFill>
                <a:latin typeface="Times New Roman" pitchFamily="18" charset="0"/>
                <a:ea typeface="MS PGothic" pitchFamily="34" charset="-128"/>
                <a:cs typeface="Times New Roman" pitchFamily="18" charset="0"/>
              </a:rPr>
              <a:t>				     Matsuya - Japan	</a:t>
            </a:r>
          </a:p>
        </p:txBody>
      </p:sp>
      <p:sp>
        <p:nvSpPr>
          <p:cNvPr id="29698" name="Rectangle 13"/>
          <p:cNvSpPr>
            <a:spLocks noChangeArrowheads="1"/>
          </p:cNvSpPr>
          <p:nvPr/>
        </p:nvSpPr>
        <p:spPr bwMode="auto">
          <a:xfrm>
            <a:off x="1371600" y="274638"/>
            <a:ext cx="6705600" cy="792162"/>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6" name="Picture 5" descr="jiunn-long.jpg"/>
          <p:cNvPicPr>
            <a:picLocks noChangeAspect="1"/>
          </p:cNvPicPr>
          <p:nvPr/>
        </p:nvPicPr>
        <p:blipFill>
          <a:blip r:embed="rId2" cstate="print"/>
          <a:stretch>
            <a:fillRect/>
          </a:stretch>
        </p:blipFill>
        <p:spPr>
          <a:xfrm>
            <a:off x="4876800" y="5200809"/>
            <a:ext cx="1714286" cy="1276191"/>
          </a:xfrm>
          <a:prstGeom prst="rect">
            <a:avLst/>
          </a:prstGeom>
        </p:spPr>
      </p:pic>
      <p:pic>
        <p:nvPicPr>
          <p:cNvPr id="7" name="Picture 6" descr="lisky.jpg"/>
          <p:cNvPicPr>
            <a:picLocks noChangeAspect="1"/>
          </p:cNvPicPr>
          <p:nvPr/>
        </p:nvPicPr>
        <p:blipFill>
          <a:blip r:embed="rId3" cstate="email"/>
          <a:stretch>
            <a:fillRect/>
          </a:stretch>
        </p:blipFill>
        <p:spPr>
          <a:xfrm>
            <a:off x="2743200" y="5257800"/>
            <a:ext cx="1314450" cy="952500"/>
          </a:xfrm>
          <a:prstGeom prst="rect">
            <a:avLst/>
          </a:prstGeom>
        </p:spPr>
      </p:pic>
      <p:pic>
        <p:nvPicPr>
          <p:cNvPr id="8" name="Picture 7" descr="Fukahama.jpg"/>
          <p:cNvPicPr>
            <a:picLocks noChangeAspect="1"/>
          </p:cNvPicPr>
          <p:nvPr/>
        </p:nvPicPr>
        <p:blipFill>
          <a:blip r:embed="rId4" cstate="print"/>
          <a:stretch>
            <a:fillRect/>
          </a:stretch>
        </p:blipFill>
        <p:spPr>
          <a:xfrm>
            <a:off x="762000" y="5257799"/>
            <a:ext cx="884682" cy="1053193"/>
          </a:xfrm>
          <a:prstGeom prst="rect">
            <a:avLst/>
          </a:prstGeom>
        </p:spPr>
      </p:pic>
      <p:pic>
        <p:nvPicPr>
          <p:cNvPr id="9" name="Picture 8" descr="Around Star.png"/>
          <p:cNvPicPr>
            <a:picLocks noChangeAspect="1"/>
          </p:cNvPicPr>
          <p:nvPr/>
        </p:nvPicPr>
        <p:blipFill>
          <a:blip r:embed="rId5" cstate="email"/>
          <a:stretch>
            <a:fillRect/>
          </a:stretch>
        </p:blipFill>
        <p:spPr>
          <a:xfrm>
            <a:off x="7162800" y="5181600"/>
            <a:ext cx="1152381" cy="1057143"/>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3" name="Text Placeholder 3"/>
          <p:cNvSpPr txBox="1">
            <a:spLocks/>
          </p:cNvSpPr>
          <p:nvPr/>
        </p:nvSpPr>
        <p:spPr bwMode="auto">
          <a:xfrm>
            <a:off x="914400" y="6096000"/>
            <a:ext cx="7315200" cy="396875"/>
          </a:xfrm>
          <a:prstGeom prst="rect">
            <a:avLst/>
          </a:prstGeom>
          <a:noFill/>
          <a:ln w="9525">
            <a:noFill/>
            <a:miter lim="800000"/>
            <a:headEnd/>
            <a:tailEnd/>
          </a:ln>
        </p:spPr>
        <p:txBody>
          <a:bodyPr/>
          <a:lstStyle/>
          <a:p>
            <a:pPr>
              <a:spcBef>
                <a:spcPct val="20000"/>
              </a:spcBef>
              <a:buFont typeface="Arial" charset="0"/>
              <a:buNone/>
            </a:pPr>
            <a:r>
              <a:rPr lang="en-US" sz="1800" b="1">
                <a:latin typeface="Calibri" pitchFamily="34" charset="0"/>
              </a:rPr>
              <a:t>Fabric Knitting Machines</a:t>
            </a:r>
          </a:p>
        </p:txBody>
      </p:sp>
      <p:sp>
        <p:nvSpPr>
          <p:cNvPr id="79882" name="Text Box 15"/>
          <p:cNvSpPr txBox="1">
            <a:spLocks noChangeArrowheads="1"/>
          </p:cNvSpPr>
          <p:nvPr/>
        </p:nvSpPr>
        <p:spPr bwMode="auto">
          <a:xfrm>
            <a:off x="2514600" y="6521450"/>
            <a:ext cx="3733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Fabric Knitting Unit</a:t>
            </a:r>
          </a:p>
        </p:txBody>
      </p:sp>
      <p:pic>
        <p:nvPicPr>
          <p:cNvPr id="7" name="Picture 6" descr="New Knitting Floor.jpg"/>
          <p:cNvPicPr>
            <a:picLocks noChangeAspect="1"/>
          </p:cNvPicPr>
          <p:nvPr/>
        </p:nvPicPr>
        <p:blipFill>
          <a:blip r:embed="rId2" cstate="print"/>
          <a:stretch>
            <a:fillRect/>
          </a:stretch>
        </p:blipFill>
        <p:spPr>
          <a:xfrm>
            <a:off x="742332" y="404961"/>
            <a:ext cx="7649496" cy="5737122"/>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3"/>
          <p:cNvSpPr>
            <a:spLocks noGrp="1" noChangeArrowheads="1"/>
          </p:cNvSpPr>
          <p:nvPr>
            <p:ph idx="1"/>
          </p:nvPr>
        </p:nvSpPr>
        <p:spPr>
          <a:xfrm>
            <a:off x="304800" y="914401"/>
            <a:ext cx="8610600" cy="4953000"/>
          </a:xfrm>
        </p:spPr>
        <p:txBody>
          <a:bodyPr/>
          <a:lstStyle/>
          <a:p>
            <a:pPr eaLnBrk="1" hangingPunct="1">
              <a:buFont typeface="Wingdings" pitchFamily="2" charset="2"/>
              <a:buNone/>
            </a:pPr>
            <a:r>
              <a:rPr lang="en-US" sz="1700" b="1" dirty="0">
                <a:solidFill>
                  <a:srgbClr val="000099"/>
                </a:solidFill>
                <a:latin typeface="Footlight MT Light"/>
                <a:ea typeface="MS PGothic" pitchFamily="34" charset="-128"/>
              </a:rPr>
              <a:t>Unit			: Fabric Dyeing</a:t>
            </a:r>
          </a:p>
          <a:p>
            <a:pPr eaLnBrk="1" hangingPunct="1">
              <a:buFont typeface="Wingdings" pitchFamily="2" charset="2"/>
              <a:buNone/>
            </a:pPr>
            <a:r>
              <a:rPr lang="en-US" sz="1700" b="1" dirty="0">
                <a:solidFill>
                  <a:srgbClr val="000099"/>
                </a:solidFill>
                <a:latin typeface="Footlight MT Light"/>
                <a:ea typeface="MS PGothic" pitchFamily="34" charset="-128"/>
              </a:rPr>
              <a:t>Dyeing Category    	                 : Cotton , P/C , CVC, T/C. </a:t>
            </a:r>
          </a:p>
          <a:p>
            <a:pPr eaLnBrk="1" hangingPunct="1">
              <a:buNone/>
            </a:pPr>
            <a:r>
              <a:rPr lang="en-US" sz="1700" b="1" dirty="0">
                <a:solidFill>
                  <a:srgbClr val="000099"/>
                </a:solidFill>
                <a:latin typeface="Footlight MT Light"/>
                <a:ea typeface="MS PGothic" pitchFamily="34" charset="-128"/>
              </a:rPr>
              <a:t>Machineries 	   	: Dyeing Machines : </a:t>
            </a:r>
            <a:r>
              <a:rPr lang="en-US" sz="1700" b="1" dirty="0" err="1">
                <a:solidFill>
                  <a:srgbClr val="000099"/>
                </a:solidFill>
                <a:latin typeface="Footlight MT Light"/>
                <a:ea typeface="MS PGothic" pitchFamily="34" charset="-128"/>
              </a:rPr>
              <a:t>Fongs</a:t>
            </a:r>
            <a:r>
              <a:rPr lang="en-US" sz="1700" b="1" dirty="0">
                <a:solidFill>
                  <a:srgbClr val="000099"/>
                </a:solidFill>
                <a:latin typeface="Footlight MT Light"/>
                <a:ea typeface="MS PGothic" pitchFamily="34" charset="-128"/>
              </a:rPr>
              <a:t>  – China</a:t>
            </a:r>
          </a:p>
          <a:p>
            <a:pPr eaLnBrk="1" hangingPunct="1">
              <a:buFont typeface="Arial" charset="0"/>
              <a:buNone/>
            </a:pP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Sclavos</a:t>
            </a:r>
            <a:r>
              <a:rPr lang="en-US" sz="1700" b="1" dirty="0">
                <a:solidFill>
                  <a:srgbClr val="000099"/>
                </a:solidFill>
                <a:latin typeface="Footlight MT Light"/>
                <a:ea typeface="MS PGothic" pitchFamily="34" charset="-128"/>
              </a:rPr>
              <a:t> – Greece</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Dewatering : </a:t>
            </a:r>
            <a:r>
              <a:rPr lang="en-US" sz="1700" b="1" dirty="0" err="1">
                <a:solidFill>
                  <a:srgbClr val="000099"/>
                </a:solidFill>
                <a:latin typeface="Footlight MT Light"/>
                <a:ea typeface="MS PGothic" pitchFamily="34" charset="-128"/>
              </a:rPr>
              <a:t>Fab</a:t>
            </a:r>
            <a:r>
              <a:rPr lang="en-US" sz="1700" b="1" dirty="0">
                <a:solidFill>
                  <a:srgbClr val="000099"/>
                </a:solidFill>
                <a:latin typeface="Footlight MT Light"/>
                <a:ea typeface="MS PGothic" pitchFamily="34" charset="-128"/>
              </a:rPr>
              <a:t>-con - USA</a:t>
            </a:r>
          </a:p>
          <a:p>
            <a:pPr eaLnBrk="1" hangingPunct="1">
              <a:buFont typeface="Arial" charset="0"/>
              <a:buNone/>
            </a:pP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Calator</a:t>
            </a:r>
            <a:r>
              <a:rPr lang="en-US" sz="1700" b="1" dirty="0">
                <a:solidFill>
                  <a:srgbClr val="000099"/>
                </a:solidFill>
                <a:latin typeface="Footlight MT Light"/>
                <a:ea typeface="MS PGothic" pitchFamily="34" charset="-128"/>
              </a:rPr>
              <a:t> - Sweden</a:t>
            </a:r>
          </a:p>
          <a:p>
            <a:pPr eaLnBrk="1" hangingPunct="1">
              <a:buFont typeface="Arial" charset="0"/>
              <a:buNone/>
            </a:pP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Bianco</a:t>
            </a:r>
            <a:r>
              <a:rPr lang="en-US" sz="1700" b="1" dirty="0">
                <a:solidFill>
                  <a:srgbClr val="000099"/>
                </a:solidFill>
                <a:latin typeface="Footlight MT Light"/>
                <a:ea typeface="MS PGothic" pitchFamily="34" charset="-128"/>
              </a:rPr>
              <a:t> - Italy</a:t>
            </a:r>
          </a:p>
          <a:p>
            <a:pPr eaLnBrk="1" hangingPunct="1">
              <a:buFont typeface="Arial" charset="0"/>
              <a:buNone/>
            </a:pPr>
            <a:r>
              <a:rPr lang="en-US" sz="1700" b="1" dirty="0">
                <a:solidFill>
                  <a:srgbClr val="000099"/>
                </a:solidFill>
                <a:latin typeface="Footlight MT Light"/>
                <a:ea typeface="MS PGothic" pitchFamily="34" charset="-128"/>
              </a:rPr>
              <a:t>				  Dryer :  Tung Yang – Taiwan</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Fongs</a:t>
            </a:r>
            <a:r>
              <a:rPr lang="en-US" sz="1700" b="1" dirty="0">
                <a:solidFill>
                  <a:srgbClr val="000099"/>
                </a:solidFill>
                <a:latin typeface="Footlight MT Light"/>
                <a:ea typeface="MS PGothic" pitchFamily="34" charset="-128"/>
              </a:rPr>
              <a:t> – China</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Stenter</a:t>
            </a:r>
            <a:r>
              <a:rPr lang="en-US" sz="1700" b="1" dirty="0">
                <a:solidFill>
                  <a:srgbClr val="000099"/>
                </a:solidFill>
                <a:latin typeface="Footlight MT Light"/>
                <a:ea typeface="MS PGothic" pitchFamily="34" charset="-128"/>
              </a:rPr>
              <a:t> : Bruckner – Germany</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Ehwha</a:t>
            </a:r>
            <a:r>
              <a:rPr lang="en-US" sz="1700" b="1" dirty="0">
                <a:solidFill>
                  <a:srgbClr val="000099"/>
                </a:solidFill>
                <a:latin typeface="Footlight MT Light"/>
                <a:ea typeface="MS PGothic" pitchFamily="34" charset="-128"/>
              </a:rPr>
              <a:t> – Korea</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Compactor : </a:t>
            </a:r>
            <a:r>
              <a:rPr lang="en-US" sz="1700" b="1" dirty="0" err="1">
                <a:solidFill>
                  <a:srgbClr val="000099"/>
                </a:solidFill>
                <a:latin typeface="Footlight MT Light"/>
                <a:ea typeface="MS PGothic" pitchFamily="34" charset="-128"/>
              </a:rPr>
              <a:t>Lafer</a:t>
            </a:r>
            <a:r>
              <a:rPr lang="en-US" sz="1700" b="1" dirty="0">
                <a:solidFill>
                  <a:srgbClr val="000099"/>
                </a:solidFill>
                <a:latin typeface="Footlight MT Light"/>
                <a:ea typeface="MS PGothic" pitchFamily="34" charset="-128"/>
              </a:rPr>
              <a:t> – Italy</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Fab</a:t>
            </a:r>
            <a:r>
              <a:rPr lang="en-US" sz="1700" b="1" dirty="0">
                <a:solidFill>
                  <a:srgbClr val="000099"/>
                </a:solidFill>
                <a:latin typeface="Footlight MT Light"/>
                <a:ea typeface="MS PGothic" pitchFamily="34" charset="-128"/>
              </a:rPr>
              <a:t>-con – USA</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Tube-</a:t>
            </a:r>
            <a:r>
              <a:rPr lang="en-US" sz="1700" b="1" dirty="0" err="1">
                <a:solidFill>
                  <a:srgbClr val="000099"/>
                </a:solidFill>
                <a:latin typeface="Footlight MT Light"/>
                <a:ea typeface="MS PGothic" pitchFamily="34" charset="-128"/>
              </a:rPr>
              <a:t>tex</a:t>
            </a:r>
            <a:r>
              <a:rPr lang="en-US" sz="1700" b="1" dirty="0">
                <a:solidFill>
                  <a:srgbClr val="000099"/>
                </a:solidFill>
                <a:latin typeface="Footlight MT Light"/>
                <a:ea typeface="MS PGothic" pitchFamily="34" charset="-128"/>
              </a:rPr>
              <a:t> – USA</a:t>
            </a:r>
            <a:br>
              <a:rPr lang="en-US" sz="1700" b="1" dirty="0">
                <a:solidFill>
                  <a:srgbClr val="000099"/>
                </a:solidFill>
                <a:latin typeface="Footlight MT Light"/>
                <a:ea typeface="MS PGothic" pitchFamily="34" charset="-128"/>
              </a:rPr>
            </a:br>
            <a:r>
              <a:rPr lang="en-US" sz="1700" b="1" dirty="0">
                <a:solidFill>
                  <a:srgbClr val="000099"/>
                </a:solidFill>
                <a:latin typeface="Footlight MT Light"/>
                <a:ea typeface="MS PGothic" pitchFamily="34" charset="-128"/>
              </a:rPr>
              <a:t>			  Soft Setting Calendar : Dong Nam</a:t>
            </a:r>
          </a:p>
          <a:p>
            <a:pPr eaLnBrk="1" hangingPunct="1">
              <a:buFont typeface="Arial" charset="0"/>
              <a:buNone/>
            </a:pPr>
            <a:r>
              <a:rPr lang="en-US" sz="1700" b="1" dirty="0">
                <a:solidFill>
                  <a:srgbClr val="000099"/>
                </a:solidFill>
                <a:latin typeface="Footlight MT Light"/>
                <a:ea typeface="MS PGothic" pitchFamily="34" charset="-128"/>
              </a:rPr>
              <a:t>				  </a:t>
            </a:r>
            <a:r>
              <a:rPr lang="en-US" sz="1700" b="1" dirty="0" err="1">
                <a:solidFill>
                  <a:srgbClr val="000099"/>
                </a:solidFill>
                <a:latin typeface="Footlight MT Light"/>
                <a:ea typeface="MS PGothic" pitchFamily="34" charset="-128"/>
              </a:rPr>
              <a:t>Sueding</a:t>
            </a:r>
            <a:r>
              <a:rPr lang="en-US" sz="1700" b="1" dirty="0">
                <a:solidFill>
                  <a:srgbClr val="000099"/>
                </a:solidFill>
                <a:latin typeface="Footlight MT Light"/>
                <a:ea typeface="MS PGothic" pitchFamily="34" charset="-128"/>
              </a:rPr>
              <a:t> Machine: Lafer - Italy	</a:t>
            </a:r>
          </a:p>
        </p:txBody>
      </p:sp>
      <p:sp>
        <p:nvSpPr>
          <p:cNvPr id="31746" name="Rectangle 6"/>
          <p:cNvSpPr>
            <a:spLocks noChangeArrowheads="1"/>
          </p:cNvSpPr>
          <p:nvPr/>
        </p:nvSpPr>
        <p:spPr bwMode="auto">
          <a:xfrm>
            <a:off x="1676400" y="228600"/>
            <a:ext cx="61722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fongs.tiff"/>
          <p:cNvPicPr>
            <a:picLocks noChangeAspect="1"/>
          </p:cNvPicPr>
          <p:nvPr/>
        </p:nvPicPr>
        <p:blipFill>
          <a:blip r:embed="rId2" cstate="email"/>
          <a:stretch>
            <a:fillRect/>
          </a:stretch>
        </p:blipFill>
        <p:spPr>
          <a:xfrm>
            <a:off x="152401" y="5888400"/>
            <a:ext cx="914399" cy="523440"/>
          </a:xfrm>
          <a:prstGeom prst="rect">
            <a:avLst/>
          </a:prstGeom>
        </p:spPr>
      </p:pic>
      <p:pic>
        <p:nvPicPr>
          <p:cNvPr id="6" name="Picture 5" descr="fabcon.tiff"/>
          <p:cNvPicPr>
            <a:picLocks noChangeAspect="1"/>
          </p:cNvPicPr>
          <p:nvPr/>
        </p:nvPicPr>
        <p:blipFill>
          <a:blip r:embed="rId3" cstate="email"/>
          <a:stretch>
            <a:fillRect/>
          </a:stretch>
        </p:blipFill>
        <p:spPr>
          <a:xfrm>
            <a:off x="6629400" y="5867401"/>
            <a:ext cx="991891" cy="457200"/>
          </a:xfrm>
          <a:prstGeom prst="rect">
            <a:avLst/>
          </a:prstGeom>
        </p:spPr>
      </p:pic>
      <p:pic>
        <p:nvPicPr>
          <p:cNvPr id="7" name="Picture 6" descr="lafer.tiff"/>
          <p:cNvPicPr>
            <a:picLocks noChangeAspect="1"/>
          </p:cNvPicPr>
          <p:nvPr/>
        </p:nvPicPr>
        <p:blipFill>
          <a:blip r:embed="rId4" cstate="email"/>
          <a:stretch>
            <a:fillRect/>
          </a:stretch>
        </p:blipFill>
        <p:spPr>
          <a:xfrm>
            <a:off x="3352801" y="5943601"/>
            <a:ext cx="776940" cy="381000"/>
          </a:xfrm>
          <a:prstGeom prst="rect">
            <a:avLst/>
          </a:prstGeom>
        </p:spPr>
      </p:pic>
      <p:pic>
        <p:nvPicPr>
          <p:cNvPr id="8" name="Picture 7" descr="tube tex.tiff"/>
          <p:cNvPicPr>
            <a:picLocks noChangeAspect="1"/>
          </p:cNvPicPr>
          <p:nvPr/>
        </p:nvPicPr>
        <p:blipFill>
          <a:blip r:embed="rId5" cstate="email"/>
          <a:stretch>
            <a:fillRect/>
          </a:stretch>
        </p:blipFill>
        <p:spPr>
          <a:xfrm>
            <a:off x="4191000" y="5943600"/>
            <a:ext cx="990600" cy="394001"/>
          </a:xfrm>
          <a:prstGeom prst="rect">
            <a:avLst/>
          </a:prstGeom>
        </p:spPr>
      </p:pic>
      <p:pic>
        <p:nvPicPr>
          <p:cNvPr id="9" name="Picture 8" descr="bruckner.tiff"/>
          <p:cNvPicPr>
            <a:picLocks noChangeAspect="1"/>
          </p:cNvPicPr>
          <p:nvPr/>
        </p:nvPicPr>
        <p:blipFill>
          <a:blip r:embed="rId6" cstate="print"/>
          <a:stretch>
            <a:fillRect/>
          </a:stretch>
        </p:blipFill>
        <p:spPr>
          <a:xfrm>
            <a:off x="5181600" y="5943600"/>
            <a:ext cx="1219200" cy="304800"/>
          </a:xfrm>
          <a:prstGeom prst="rect">
            <a:avLst/>
          </a:prstGeom>
        </p:spPr>
      </p:pic>
      <p:pic>
        <p:nvPicPr>
          <p:cNvPr id="10" name="Picture 9" descr="Bianco.gi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09800" y="5891956"/>
            <a:ext cx="990599" cy="446497"/>
          </a:xfrm>
          <a:prstGeom prst="rect">
            <a:avLst/>
          </a:prstGeom>
        </p:spPr>
      </p:pic>
      <p:pic>
        <p:nvPicPr>
          <p:cNvPr id="11" name="Picture 10" descr="Ehwha.jpg"/>
          <p:cNvPicPr>
            <a:picLocks noChangeAspect="1"/>
          </p:cNvPicPr>
          <p:nvPr/>
        </p:nvPicPr>
        <p:blipFill>
          <a:blip r:embed="rId8" cstate="email"/>
          <a:stretch>
            <a:fillRect/>
          </a:stretch>
        </p:blipFill>
        <p:spPr>
          <a:xfrm>
            <a:off x="7696200" y="5896737"/>
            <a:ext cx="1219200" cy="469392"/>
          </a:xfrm>
          <a:prstGeom prst="rect">
            <a:avLst/>
          </a:prstGeom>
        </p:spPr>
      </p:pic>
      <p:pic>
        <p:nvPicPr>
          <p:cNvPr id="13" name="Picture 12" descr="Screenshot_2019-03-20 SCLAVOS logo - Google Search.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31544" y="5794397"/>
            <a:ext cx="1066800" cy="600075"/>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69" name="Picture Placeholder 17" descr="_25A1627.JPG"/>
          <p:cNvPicPr>
            <a:picLocks noGrp="1" noChangeAspect="1"/>
          </p:cNvPicPr>
          <p:nvPr>
            <p:ph type="pic" idx="1"/>
          </p:nvPr>
        </p:nvPicPr>
        <p:blipFill>
          <a:blip r:embed="rId2" cstate="print"/>
          <a:srcRect/>
          <a:stretch>
            <a:fillRect/>
          </a:stretch>
        </p:blipFill>
        <p:spPr>
          <a:xfrm>
            <a:off x="533400" y="457200"/>
            <a:ext cx="8153400" cy="5430838"/>
          </a:xfrm>
        </p:spPr>
      </p:pic>
      <p:sp>
        <p:nvSpPr>
          <p:cNvPr id="32770" name="Text Placeholder 3"/>
          <p:cNvSpPr>
            <a:spLocks noGrp="1"/>
          </p:cNvSpPr>
          <p:nvPr>
            <p:ph type="body" sz="half" idx="2"/>
          </p:nvPr>
        </p:nvSpPr>
        <p:spPr>
          <a:xfrm>
            <a:off x="457200" y="5943600"/>
            <a:ext cx="3213100" cy="395288"/>
          </a:xfrm>
        </p:spPr>
        <p:txBody>
          <a:bodyPr/>
          <a:lstStyle/>
          <a:p>
            <a:pPr eaLnBrk="1" hangingPunct="1"/>
            <a:r>
              <a:rPr lang="en-US" sz="1800" b="1"/>
              <a:t>View from top</a:t>
            </a:r>
          </a:p>
        </p:txBody>
      </p:sp>
      <p:sp>
        <p:nvSpPr>
          <p:cNvPr id="32780" name="Text Box 15"/>
          <p:cNvSpPr txBox="1">
            <a:spLocks noChangeArrowheads="1"/>
          </p:cNvSpPr>
          <p:nvPr/>
        </p:nvSpPr>
        <p:spPr bwMode="auto">
          <a:xfrm>
            <a:off x="2514600" y="6521450"/>
            <a:ext cx="3733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Fabric Dyeing Unit</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Placeholder 17" descr="_25A1627.JPG"/>
          <p:cNvPicPr>
            <a:picLocks noChangeAspect="1"/>
          </p:cNvPicPr>
          <p:nvPr/>
        </p:nvPicPr>
        <p:blipFill>
          <a:blip r:embed="rId2" cstate="print"/>
          <a:srcRect/>
          <a:stretch>
            <a:fillRect/>
          </a:stretch>
        </p:blipFill>
        <p:spPr bwMode="auto">
          <a:xfrm>
            <a:off x="533400" y="533400"/>
            <a:ext cx="8077200" cy="53800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82951" name="Text Placeholder 3"/>
          <p:cNvSpPr txBox="1">
            <a:spLocks/>
          </p:cNvSpPr>
          <p:nvPr/>
        </p:nvSpPr>
        <p:spPr bwMode="auto">
          <a:xfrm>
            <a:off x="533400" y="6019800"/>
            <a:ext cx="3213100" cy="396875"/>
          </a:xfrm>
          <a:prstGeom prst="rect">
            <a:avLst/>
          </a:prstGeom>
          <a:noFill/>
          <a:ln w="9525">
            <a:noFill/>
            <a:miter lim="800000"/>
            <a:headEnd/>
            <a:tailEnd/>
          </a:ln>
        </p:spPr>
        <p:txBody>
          <a:bodyPr/>
          <a:lstStyle/>
          <a:p>
            <a:pPr>
              <a:spcBef>
                <a:spcPct val="20000"/>
              </a:spcBef>
            </a:pPr>
            <a:r>
              <a:rPr lang="en-US" sz="1800" b="1"/>
              <a:t>Dyeing Machines</a:t>
            </a:r>
          </a:p>
        </p:txBody>
      </p:sp>
      <p:sp>
        <p:nvSpPr>
          <p:cNvPr id="82956" name="Text Box 15"/>
          <p:cNvSpPr txBox="1">
            <a:spLocks noChangeArrowheads="1"/>
          </p:cNvSpPr>
          <p:nvPr/>
        </p:nvSpPr>
        <p:spPr bwMode="auto">
          <a:xfrm>
            <a:off x="2514600" y="6521450"/>
            <a:ext cx="3733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Fabric Dyeing Unit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96900" y="5943600"/>
            <a:ext cx="3213100" cy="396875"/>
          </a:xfrm>
          <a:prstGeom prst="rect">
            <a:avLst/>
          </a:prstGeom>
          <a:noFill/>
          <a:ln w="9525">
            <a:noFill/>
            <a:miter lim="800000"/>
            <a:headEnd/>
            <a:tailEnd/>
          </a:ln>
        </p:spPr>
        <p:txBody>
          <a:bodyPr/>
          <a:lstStyle/>
          <a:p>
            <a:pPr>
              <a:spcBef>
                <a:spcPct val="20000"/>
              </a:spcBef>
            </a:pPr>
            <a:r>
              <a:rPr lang="en-US" sz="1800" b="1"/>
              <a:t>Dyeing Machines</a:t>
            </a:r>
            <a:endParaRPr lang="en-US" sz="1800" b="1">
              <a:latin typeface="Calibri" pitchFamily="34" charset="0"/>
            </a:endParaRPr>
          </a:p>
        </p:txBody>
      </p:sp>
      <p:sp>
        <p:nvSpPr>
          <p:cNvPr id="83980" name="Text Box 15"/>
          <p:cNvSpPr txBox="1">
            <a:spLocks noChangeArrowheads="1"/>
          </p:cNvSpPr>
          <p:nvPr/>
        </p:nvSpPr>
        <p:spPr bwMode="auto">
          <a:xfrm>
            <a:off x="2514600" y="6521450"/>
            <a:ext cx="3733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Fabric Dyeing Unit</a:t>
            </a:r>
          </a:p>
        </p:txBody>
      </p:sp>
      <p:pic>
        <p:nvPicPr>
          <p:cNvPr id="6" name="Picture 5" descr="DSCF5356.JPG"/>
          <p:cNvPicPr>
            <a:picLocks noChangeAspect="1"/>
          </p:cNvPicPr>
          <p:nvPr/>
        </p:nvPicPr>
        <p:blipFill>
          <a:blip r:embed="rId2" cstate="print"/>
          <a:stretch>
            <a:fillRect/>
          </a:stretch>
        </p:blipFill>
        <p:spPr>
          <a:xfrm>
            <a:off x="685800" y="219635"/>
            <a:ext cx="7620000" cy="5723965"/>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3"/>
          <p:cNvSpPr>
            <a:spLocks noGrp="1" noChangeArrowheads="1"/>
          </p:cNvSpPr>
          <p:nvPr>
            <p:ph idx="1"/>
          </p:nvPr>
        </p:nvSpPr>
        <p:spPr>
          <a:xfrm>
            <a:off x="76200" y="1447800"/>
            <a:ext cx="8915400" cy="4876800"/>
          </a:xfrm>
        </p:spPr>
        <p:txBody>
          <a:bodyPr/>
          <a:lstStyle/>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Unit			  : </a:t>
            </a:r>
            <a:r>
              <a:rPr lang="en-US" sz="2500" b="1" dirty="0">
                <a:solidFill>
                  <a:srgbClr val="000099"/>
                </a:solidFill>
                <a:latin typeface="Footlight MT Light"/>
                <a:ea typeface="MS PGothic" pitchFamily="34" charset="-128"/>
              </a:rPr>
              <a:t>Yarn Dyeing</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Product Category 	  : Acrylic, Cotton, </a:t>
            </a:r>
            <a:r>
              <a:rPr lang="en-US" sz="2400" b="1" dirty="0">
                <a:solidFill>
                  <a:srgbClr val="000099"/>
                </a:solidFill>
                <a:ea typeface="MS PGothic" pitchFamily="34" charset="-128"/>
              </a:rPr>
              <a:t>50/50</a:t>
            </a:r>
            <a:r>
              <a:rPr lang="en-US" sz="2400" b="1" dirty="0">
                <a:solidFill>
                  <a:srgbClr val="000099"/>
                </a:solidFill>
                <a:latin typeface="Footlight MT Light"/>
                <a:ea typeface="MS PGothic" pitchFamily="34" charset="-128"/>
              </a:rPr>
              <a:t> Cot/</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a:t>
            </a:r>
            <a:r>
              <a:rPr lang="en-US" sz="2400" b="1" dirty="0">
                <a:solidFill>
                  <a:srgbClr val="000099"/>
                </a:solidFill>
                <a:ea typeface="MS PGothic" pitchFamily="34" charset="-128"/>
              </a:rPr>
              <a:t>70/30</a:t>
            </a: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/Wool,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Mohair Like,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Melange</a:t>
            </a: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Smilling</a:t>
            </a: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Cotton Like,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Wool Like, </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Cashmere Like.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No. of Machine	  : Dyeing- 2</a:t>
            </a:r>
            <a:r>
              <a:rPr lang="en-US" sz="2400" b="1" dirty="0">
                <a:solidFill>
                  <a:srgbClr val="000099"/>
                </a:solidFill>
                <a:ea typeface="MS PGothic" pitchFamily="34" charset="-128"/>
              </a:rPr>
              <a:t>1</a:t>
            </a:r>
            <a:r>
              <a:rPr lang="en-US" sz="2400" b="1" dirty="0">
                <a:solidFill>
                  <a:srgbClr val="000099"/>
                </a:solidFill>
                <a:latin typeface="Footlight MT Light"/>
                <a:ea typeface="MS PGothic" pitchFamily="34" charset="-128"/>
              </a:rPr>
              <a:t> units, Dryer - </a:t>
            </a:r>
            <a:r>
              <a:rPr lang="en-US" sz="2400" b="1" dirty="0">
                <a:solidFill>
                  <a:srgbClr val="000099"/>
                </a:solidFill>
                <a:ea typeface="MS PGothic" pitchFamily="34" charset="-128"/>
              </a:rPr>
              <a:t>02</a:t>
            </a:r>
            <a:r>
              <a:rPr lang="en-US" sz="2400" b="1" dirty="0">
                <a:solidFill>
                  <a:srgbClr val="000099"/>
                </a:solidFill>
                <a:latin typeface="Footlight MT Light"/>
                <a:ea typeface="MS PGothic" pitchFamily="34" charset="-128"/>
              </a:rPr>
              <a:t> unit,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Hydro – 03, Packing – 01.</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Machineries		  : </a:t>
            </a:r>
            <a:r>
              <a:rPr lang="en-US" sz="2400" b="1" dirty="0" err="1">
                <a:solidFill>
                  <a:srgbClr val="000099"/>
                </a:solidFill>
                <a:latin typeface="Footlight MT Light"/>
                <a:ea typeface="MS PGothic" pitchFamily="34" charset="-128"/>
              </a:rPr>
              <a:t>Fongs</a:t>
            </a:r>
            <a:r>
              <a:rPr lang="en-US" sz="2400" b="1" dirty="0">
                <a:solidFill>
                  <a:srgbClr val="000099"/>
                </a:solidFill>
                <a:latin typeface="Footlight MT Light"/>
                <a:ea typeface="MS PGothic" pitchFamily="34" charset="-128"/>
              </a:rPr>
              <a:t>– China</a:t>
            </a:r>
            <a:br>
              <a:rPr lang="en-US" sz="2400" b="1" dirty="0">
                <a:solidFill>
                  <a:srgbClr val="000099"/>
                </a:solidFill>
                <a:latin typeface="Footlight MT Light"/>
                <a:ea typeface="MS PGothic" pitchFamily="34" charset="-128"/>
              </a:rPr>
            </a:br>
            <a:r>
              <a:rPr lang="en-US" sz="2400" b="1" dirty="0">
                <a:solidFill>
                  <a:srgbClr val="000099"/>
                </a:solidFill>
                <a:latin typeface="Footlight MT Light"/>
                <a:ea typeface="MS PGothic" pitchFamily="34" charset="-128"/>
              </a:rPr>
              <a:t>			    RM Flying - China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Fadis -Italy</a:t>
            </a:r>
          </a:p>
        </p:txBody>
      </p:sp>
      <p:sp>
        <p:nvSpPr>
          <p:cNvPr id="39938" name="Rectangle 10"/>
          <p:cNvSpPr>
            <a:spLocks noChangeArrowheads="1"/>
          </p:cNvSpPr>
          <p:nvPr/>
        </p:nvSpPr>
        <p:spPr bwMode="auto">
          <a:xfrm>
            <a:off x="1295400" y="266700"/>
            <a:ext cx="67818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fongs.tiff"/>
          <p:cNvPicPr>
            <a:picLocks noChangeAspect="1"/>
          </p:cNvPicPr>
          <p:nvPr/>
        </p:nvPicPr>
        <p:blipFill>
          <a:blip r:embed="rId2" cstate="email"/>
          <a:stretch>
            <a:fillRect/>
          </a:stretch>
        </p:blipFill>
        <p:spPr>
          <a:xfrm>
            <a:off x="2286000" y="5867400"/>
            <a:ext cx="1066800" cy="512400"/>
          </a:xfrm>
          <a:prstGeom prst="rect">
            <a:avLst/>
          </a:prstGeom>
        </p:spPr>
      </p:pic>
      <p:pic>
        <p:nvPicPr>
          <p:cNvPr id="6" name="Picture 5" descr="fadi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5400" y="5867399"/>
            <a:ext cx="1442357" cy="504825"/>
          </a:xfrm>
          <a:prstGeom prst="rect">
            <a:avLst/>
          </a:prstGeom>
        </p:spPr>
      </p:pic>
    </p:spTree>
    <p:extLst>
      <p:ext uri="{BB962C8B-B14F-4D97-AF65-F5344CB8AC3E}">
        <p14:creationId xmlns:p14="http://schemas.microsoft.com/office/powerpoint/2010/main" val="85247637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ext Placeholder 3"/>
          <p:cNvSpPr>
            <a:spLocks noGrp="1"/>
          </p:cNvSpPr>
          <p:nvPr>
            <p:ph type="body" sz="half" idx="2"/>
          </p:nvPr>
        </p:nvSpPr>
        <p:spPr>
          <a:xfrm>
            <a:off x="901700" y="6019800"/>
            <a:ext cx="3213100" cy="395288"/>
          </a:xfrm>
        </p:spPr>
        <p:txBody>
          <a:bodyPr/>
          <a:lstStyle/>
          <a:p>
            <a:pPr eaLnBrk="1" hangingPunct="1"/>
            <a:r>
              <a:rPr lang="en-US" sz="2000" b="1" dirty="0"/>
              <a:t>Dyeing Machines</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40969"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Yarn Dyeing Unit</a:t>
            </a:r>
          </a:p>
        </p:txBody>
      </p:sp>
      <p:pic>
        <p:nvPicPr>
          <p:cNvPr id="7" name="Picture Placeholder 6" descr="20180320_144018[1].jpg"/>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983721" y="612774"/>
            <a:ext cx="7169679" cy="5377259"/>
          </a:xfrm>
        </p:spPr>
      </p:pic>
    </p:spTree>
    <p:extLst>
      <p:ext uri="{BB962C8B-B14F-4D97-AF65-F5344CB8AC3E}">
        <p14:creationId xmlns:p14="http://schemas.microsoft.com/office/powerpoint/2010/main" val="25656884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1" name="Picture Placeholder 17" descr="_25A1627.JPG"/>
          <p:cNvPicPr>
            <a:picLocks noGrp="1" noChangeAspect="1"/>
          </p:cNvPicPr>
          <p:nvPr>
            <p:ph type="pic" idx="1"/>
          </p:nvPr>
        </p:nvPicPr>
        <p:blipFill>
          <a:blip r:embed="rId2" cstate="print"/>
          <a:srcRect/>
          <a:stretch>
            <a:fillRect/>
          </a:stretch>
        </p:blipFill>
        <p:spPr>
          <a:xfrm>
            <a:off x="609600" y="614362"/>
            <a:ext cx="8001000" cy="5329238"/>
          </a:xfrm>
        </p:spPr>
      </p:pic>
      <p:sp>
        <p:nvSpPr>
          <p:cNvPr id="40962" name="Text Placeholder 3"/>
          <p:cNvSpPr>
            <a:spLocks noGrp="1"/>
          </p:cNvSpPr>
          <p:nvPr>
            <p:ph type="body" sz="half" idx="2"/>
          </p:nvPr>
        </p:nvSpPr>
        <p:spPr>
          <a:xfrm>
            <a:off x="533400" y="6019800"/>
            <a:ext cx="3213100" cy="395288"/>
          </a:xfrm>
        </p:spPr>
        <p:txBody>
          <a:bodyPr/>
          <a:lstStyle/>
          <a:p>
            <a:pPr eaLnBrk="1" hangingPunct="1"/>
            <a:r>
              <a:rPr lang="en-US" sz="2000" b="1" dirty="0"/>
              <a:t>Dyeing Machines</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40969"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Yarn Dyeing Unit</a:t>
            </a:r>
          </a:p>
        </p:txBody>
      </p:sp>
    </p:spTree>
    <p:extLst>
      <p:ext uri="{BB962C8B-B14F-4D97-AF65-F5344CB8AC3E}">
        <p14:creationId xmlns:p14="http://schemas.microsoft.com/office/powerpoint/2010/main" val="46857648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cstate="screen">
            <a:alphaModFix amt="25000"/>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752600" y="381000"/>
            <a:ext cx="5638800" cy="641350"/>
          </a:xfrm>
        </p:spPr>
        <p:txBody>
          <a:bodyPr rtlCol="0">
            <a:normAutofit fontScale="90000"/>
          </a:bodyPr>
          <a:lstStyle/>
          <a:p>
            <a:pPr eaLnBrk="1" fontAlgn="auto" hangingPunct="1">
              <a:spcAft>
                <a:spcPts val="0"/>
              </a:spcAft>
              <a:defRPr/>
            </a:pPr>
            <a:r>
              <a:rPr lang="en-US" sz="4000" b="1" u="sng">
                <a:solidFill>
                  <a:srgbClr val="000099"/>
                </a:solidFill>
                <a:latin typeface="Footlight MT Light" pitchFamily="18" charset="0"/>
                <a:ea typeface="ＭＳ Ｐゴシック" pitchFamily="34" charset="-128"/>
              </a:rPr>
              <a:t>Factory Profile</a:t>
            </a:r>
            <a:endParaRPr lang="en-US" sz="4000">
              <a:ea typeface="ＭＳ Ｐゴシック" pitchFamily="34" charset="-128"/>
            </a:endParaRPr>
          </a:p>
        </p:txBody>
      </p:sp>
      <p:sp>
        <p:nvSpPr>
          <p:cNvPr id="34818" name="Rectangle 3"/>
          <p:cNvSpPr>
            <a:spLocks noGrp="1" noChangeArrowheads="1"/>
          </p:cNvSpPr>
          <p:nvPr>
            <p:ph idx="1"/>
          </p:nvPr>
        </p:nvSpPr>
        <p:spPr>
          <a:xfrm>
            <a:off x="304800" y="1828800"/>
            <a:ext cx="8610600" cy="3886200"/>
          </a:xfrm>
        </p:spPr>
        <p:txBody>
          <a:bodyPr/>
          <a:lstStyle/>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Unit			   : Knit Garments Production</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Product Category  	   : Knitwear (Light Knits)</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No. of Line	   	   : </a:t>
            </a:r>
            <a:r>
              <a:rPr lang="en-US" sz="2400" dirty="0">
                <a:solidFill>
                  <a:srgbClr val="000099"/>
                </a:solidFill>
                <a:ea typeface="MS PGothic" pitchFamily="34" charset="-128"/>
              </a:rPr>
              <a:t>45</a:t>
            </a:r>
            <a:endParaRPr lang="en-US" sz="2400" dirty="0">
              <a:solidFill>
                <a:srgbClr val="000099"/>
              </a:solidFill>
              <a:latin typeface="Footlight MT Light"/>
              <a:ea typeface="MS PGothic" pitchFamily="34" charset="-128"/>
            </a:endParaRPr>
          </a:p>
          <a:p>
            <a:pPr eaLnBrk="1" hangingPunct="1">
              <a:lnSpc>
                <a:spcPct val="90000"/>
              </a:lnSpc>
              <a:buFont typeface="Arial" charset="0"/>
              <a:buNone/>
            </a:pPr>
            <a:r>
              <a:rPr lang="en-US" sz="2400" b="1" dirty="0">
                <a:solidFill>
                  <a:srgbClr val="000099"/>
                </a:solidFill>
                <a:latin typeface="Footlight MT Light"/>
                <a:ea typeface="MS PGothic" pitchFamily="34" charset="-128"/>
              </a:rPr>
              <a:t>Machineries	      	   : Pegasus - Japan </a:t>
            </a:r>
          </a:p>
          <a:p>
            <a:pPr eaLnBrk="1" hangingPunct="1">
              <a:lnSpc>
                <a:spcPct val="90000"/>
              </a:lnSpc>
              <a:buFont typeface="Arial" charset="0"/>
              <a:buNone/>
            </a:pPr>
            <a:r>
              <a:rPr lang="en-US" sz="2400" b="1" dirty="0">
                <a:solidFill>
                  <a:srgbClr val="000099"/>
                </a:solidFill>
                <a:latin typeface="Footlight MT Light"/>
                <a:ea typeface="MS PGothic" pitchFamily="34" charset="-128"/>
              </a:rPr>
              <a:t>				     Brother - Japan  </a:t>
            </a:r>
          </a:p>
          <a:p>
            <a:pPr eaLnBrk="1" hangingPunct="1">
              <a:lnSpc>
                <a:spcPct val="90000"/>
              </a:lnSpc>
              <a:buFont typeface="Arial" charset="0"/>
              <a:buNone/>
            </a:pPr>
            <a:r>
              <a:rPr lang="en-US" sz="2400" b="1" dirty="0">
                <a:solidFill>
                  <a:srgbClr val="000099"/>
                </a:solidFill>
                <a:latin typeface="Footlight MT Light"/>
                <a:ea typeface="MS PGothic" pitchFamily="34" charset="-128"/>
              </a:rPr>
              <a:t>				     Juki – China</a:t>
            </a:r>
            <a:br>
              <a:rPr lang="en-US" sz="2400" b="1" dirty="0">
                <a:solidFill>
                  <a:srgbClr val="000099"/>
                </a:solidFill>
                <a:latin typeface="Footlight MT Light"/>
                <a:ea typeface="MS PGothic" pitchFamily="34" charset="-128"/>
              </a:rPr>
            </a:br>
            <a:r>
              <a:rPr lang="en-US" sz="2400" b="1" dirty="0">
                <a:solidFill>
                  <a:srgbClr val="000099"/>
                </a:solidFill>
                <a:latin typeface="Footlight MT Light"/>
                <a:ea typeface="MS PGothic" pitchFamily="34" charset="-128"/>
              </a:rPr>
              <a:t>			     IMA - Italy</a:t>
            </a:r>
          </a:p>
        </p:txBody>
      </p:sp>
      <p:pic>
        <p:nvPicPr>
          <p:cNvPr id="6" name="Picture 5" descr="Brother.png"/>
          <p:cNvPicPr>
            <a:picLocks noChangeAspect="1"/>
          </p:cNvPicPr>
          <p:nvPr/>
        </p:nvPicPr>
        <p:blipFill>
          <a:blip r:embed="rId3" cstate="email"/>
          <a:stretch>
            <a:fillRect/>
          </a:stretch>
        </p:blipFill>
        <p:spPr>
          <a:xfrm>
            <a:off x="533400" y="5702595"/>
            <a:ext cx="1514573" cy="367284"/>
          </a:xfrm>
          <a:prstGeom prst="rect">
            <a:avLst/>
          </a:prstGeom>
        </p:spPr>
      </p:pic>
      <p:pic>
        <p:nvPicPr>
          <p:cNvPr id="7" name="Picture 6" descr="juki-logo.jpg"/>
          <p:cNvPicPr>
            <a:picLocks noChangeAspect="1"/>
          </p:cNvPicPr>
          <p:nvPr/>
        </p:nvPicPr>
        <p:blipFill>
          <a:blip r:embed="rId4" cstate="email"/>
          <a:stretch>
            <a:fillRect/>
          </a:stretch>
        </p:blipFill>
        <p:spPr>
          <a:xfrm>
            <a:off x="4727448" y="5690190"/>
            <a:ext cx="1368552" cy="393192"/>
          </a:xfrm>
          <a:prstGeom prst="rect">
            <a:avLst/>
          </a:prstGeom>
        </p:spPr>
      </p:pic>
      <p:pic>
        <p:nvPicPr>
          <p:cNvPr id="8" name="Picture 7" descr="Pegasus.png"/>
          <p:cNvPicPr>
            <a:picLocks noChangeAspect="1"/>
          </p:cNvPicPr>
          <p:nvPr/>
        </p:nvPicPr>
        <p:blipFill>
          <a:blip r:embed="rId5" cstate="print"/>
          <a:stretch>
            <a:fillRect/>
          </a:stretch>
        </p:blipFill>
        <p:spPr>
          <a:xfrm>
            <a:off x="2517947" y="5702595"/>
            <a:ext cx="1749253" cy="428625"/>
          </a:xfrm>
          <a:prstGeom prst="rect">
            <a:avLst/>
          </a:prstGeom>
        </p:spPr>
      </p:pic>
      <p:pic>
        <p:nvPicPr>
          <p:cNvPr id="10" name="Picture 9" descr="ima.png"/>
          <p:cNvPicPr>
            <a:picLocks noChangeAspect="1"/>
          </p:cNvPicPr>
          <p:nvPr/>
        </p:nvPicPr>
        <p:blipFill>
          <a:blip r:embed="rId6" cstate="print"/>
          <a:stretch>
            <a:fillRect/>
          </a:stretch>
        </p:blipFill>
        <p:spPr>
          <a:xfrm>
            <a:off x="6705600" y="5562600"/>
            <a:ext cx="1295400" cy="647700"/>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8" name="Picture Placeholder 17" descr="_25A1627.JPG"/>
          <p:cNvPicPr>
            <a:picLocks noChangeAspect="1"/>
          </p:cNvPicPr>
          <p:nvPr/>
        </p:nvPicPr>
        <p:blipFill>
          <a:blip r:embed="rId2" cstate="print"/>
          <a:srcRect/>
          <a:stretch>
            <a:fillRect/>
          </a:stretch>
        </p:blipFill>
        <p:spPr bwMode="auto">
          <a:xfrm>
            <a:off x="381000" y="355911"/>
            <a:ext cx="8382000" cy="5581152"/>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88071" name="Text Placeholder 3"/>
          <p:cNvSpPr txBox="1">
            <a:spLocks/>
          </p:cNvSpPr>
          <p:nvPr/>
        </p:nvSpPr>
        <p:spPr bwMode="auto">
          <a:xfrm>
            <a:off x="304800" y="6080125"/>
            <a:ext cx="3213100" cy="396875"/>
          </a:xfrm>
          <a:prstGeom prst="rect">
            <a:avLst/>
          </a:prstGeom>
          <a:noFill/>
          <a:ln w="9525">
            <a:noFill/>
            <a:miter lim="800000"/>
            <a:headEnd/>
            <a:tailEnd/>
          </a:ln>
        </p:spPr>
        <p:txBody>
          <a:bodyPr/>
          <a:lstStyle/>
          <a:p>
            <a:pPr>
              <a:spcBef>
                <a:spcPct val="20000"/>
              </a:spcBef>
            </a:pPr>
            <a:r>
              <a:rPr lang="en-US" sz="2000" b="1" dirty="0"/>
              <a:t>Cad Section</a:t>
            </a:r>
          </a:p>
        </p:txBody>
      </p:sp>
      <p:sp>
        <p:nvSpPr>
          <p:cNvPr id="88076"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Knit Garments Production Unit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5" name="Picture Placeholder 17" descr="_25A1627.JPG"/>
          <p:cNvPicPr>
            <a:picLocks noGrp="1" noChangeAspect="1"/>
          </p:cNvPicPr>
          <p:nvPr>
            <p:ph type="pic" idx="1"/>
          </p:nvPr>
        </p:nvPicPr>
        <p:blipFill>
          <a:blip r:embed="rId2" cstate="print"/>
          <a:srcRect/>
          <a:stretch>
            <a:fillRect/>
          </a:stretch>
        </p:blipFill>
        <p:spPr>
          <a:xfrm>
            <a:off x="381000" y="457200"/>
            <a:ext cx="8465616" cy="5638800"/>
          </a:xfrm>
        </p:spPr>
      </p:pic>
      <p:sp>
        <p:nvSpPr>
          <p:cNvPr id="36866" name="Text Placeholder 3"/>
          <p:cNvSpPr>
            <a:spLocks noGrp="1"/>
          </p:cNvSpPr>
          <p:nvPr>
            <p:ph type="body" sz="half" idx="2"/>
          </p:nvPr>
        </p:nvSpPr>
        <p:spPr>
          <a:xfrm>
            <a:off x="304800" y="6081712"/>
            <a:ext cx="3213100" cy="395288"/>
          </a:xfrm>
        </p:spPr>
        <p:txBody>
          <a:bodyPr/>
          <a:lstStyle/>
          <a:p>
            <a:pPr eaLnBrk="1" hangingPunct="1"/>
            <a:r>
              <a:rPr lang="en-US" sz="2000" b="1" dirty="0"/>
              <a:t>Automatic cutting machine</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36875"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Knit Garments Production Unit</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5" name="Picture Placeholder 17" descr="_25A1627.JPG"/>
          <p:cNvPicPr>
            <a:picLocks noChangeAspect="1"/>
          </p:cNvPicPr>
          <p:nvPr/>
        </p:nvPicPr>
        <p:blipFill>
          <a:blip r:embed="rId2" cstate="print"/>
          <a:srcRect/>
          <a:stretch>
            <a:fillRect/>
          </a:stretch>
        </p:blipFill>
        <p:spPr bwMode="auto">
          <a:xfrm>
            <a:off x="381000" y="457200"/>
            <a:ext cx="8351285" cy="5562600"/>
          </a:xfrm>
          <a:prstGeom prst="rect">
            <a:avLst/>
          </a:prstGeom>
          <a:noFill/>
          <a:ln w="9525">
            <a:noFill/>
            <a:miter lim="800000"/>
            <a:headEnd/>
            <a:tailEnd/>
          </a:ln>
        </p:spPr>
      </p:pic>
      <p:sp>
        <p:nvSpPr>
          <p:cNvPr id="22" name="Text Placeholder 3"/>
          <p:cNvSpPr txBox="1">
            <a:spLocks/>
          </p:cNvSpPr>
          <p:nvPr/>
        </p:nvSpPr>
        <p:spPr bwMode="auto">
          <a:xfrm>
            <a:off x="838200" y="6019800"/>
            <a:ext cx="3213100" cy="395288"/>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0" name="Text Placeholder 3"/>
          <p:cNvSpPr txBox="1">
            <a:spLocks/>
          </p:cNvSpPr>
          <p:nvPr/>
        </p:nvSpPr>
        <p:spPr bwMode="auto">
          <a:xfrm>
            <a:off x="304800" y="6019800"/>
            <a:ext cx="3213100" cy="396875"/>
          </a:xfrm>
          <a:prstGeom prst="rect">
            <a:avLst/>
          </a:prstGeom>
          <a:noFill/>
          <a:ln w="9525">
            <a:noFill/>
            <a:miter lim="800000"/>
            <a:headEnd/>
            <a:tailEnd/>
          </a:ln>
        </p:spPr>
        <p:txBody>
          <a:bodyPr/>
          <a:lstStyle/>
          <a:p>
            <a:pPr>
              <a:spcBef>
                <a:spcPct val="20000"/>
              </a:spcBef>
              <a:buFont typeface="Arial" charset="0"/>
              <a:buNone/>
            </a:pPr>
            <a:r>
              <a:rPr lang="en-US" sz="2000" b="1" dirty="0">
                <a:latin typeface="Calibri" pitchFamily="34" charset="0"/>
              </a:rPr>
              <a:t>Sewing Lines</a:t>
            </a:r>
          </a:p>
        </p:txBody>
      </p:sp>
      <p:sp>
        <p:nvSpPr>
          <p:cNvPr id="92171"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Knit Garments Production Unit</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pic>
        <p:nvPicPr>
          <p:cNvPr id="96265" name="Picture Placeholder 17" descr="_25A1627.JPG"/>
          <p:cNvPicPr>
            <a:picLocks noChangeAspect="1"/>
          </p:cNvPicPr>
          <p:nvPr/>
        </p:nvPicPr>
        <p:blipFill>
          <a:blip r:embed="rId2" cstate="print"/>
          <a:srcRect/>
          <a:stretch>
            <a:fillRect/>
          </a:stretch>
        </p:blipFill>
        <p:spPr bwMode="auto">
          <a:xfrm>
            <a:off x="609600" y="685800"/>
            <a:ext cx="7924800" cy="5278438"/>
          </a:xfrm>
          <a:prstGeom prst="rect">
            <a:avLst/>
          </a:prstGeom>
          <a:noFill/>
          <a:ln w="9525">
            <a:noFill/>
            <a:miter lim="800000"/>
            <a:headEnd/>
            <a:tailEnd/>
          </a:ln>
        </p:spPr>
      </p:pic>
      <p:sp>
        <p:nvSpPr>
          <p:cNvPr id="10" name="Text Placeholder 3"/>
          <p:cNvSpPr txBox="1">
            <a:spLocks/>
          </p:cNvSpPr>
          <p:nvPr/>
        </p:nvSpPr>
        <p:spPr bwMode="auto">
          <a:xfrm>
            <a:off x="609600" y="6096000"/>
            <a:ext cx="8077200" cy="396875"/>
          </a:xfrm>
          <a:prstGeom prst="rect">
            <a:avLst/>
          </a:prstGeom>
          <a:noFill/>
          <a:ln w="9525">
            <a:noFill/>
            <a:miter lim="800000"/>
            <a:headEnd/>
            <a:tailEnd/>
          </a:ln>
        </p:spPr>
        <p:txBody>
          <a:bodyPr/>
          <a:lstStyle/>
          <a:p>
            <a:pPr>
              <a:spcBef>
                <a:spcPct val="20000"/>
              </a:spcBef>
              <a:buFont typeface="Arial" charset="0"/>
              <a:buNone/>
            </a:pPr>
            <a:r>
              <a:rPr lang="en-US" sz="2000" b="1">
                <a:latin typeface="Calibri" pitchFamily="34" charset="0"/>
              </a:rPr>
              <a:t>Garments passing through metal detection machine to the metal free zone</a:t>
            </a:r>
          </a:p>
        </p:txBody>
      </p:sp>
      <p:sp>
        <p:nvSpPr>
          <p:cNvPr id="96268"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Knit Garments Production Unit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Text Placeholder 3"/>
          <p:cNvSpPr>
            <a:spLocks noGrp="1"/>
          </p:cNvSpPr>
          <p:nvPr>
            <p:ph type="body" sz="half" idx="2"/>
          </p:nvPr>
        </p:nvSpPr>
        <p:spPr>
          <a:xfrm>
            <a:off x="381000" y="6019800"/>
            <a:ext cx="3213100" cy="395288"/>
          </a:xfrm>
        </p:spPr>
        <p:txBody>
          <a:bodyPr/>
          <a:lstStyle/>
          <a:p>
            <a:pPr eaLnBrk="1" hangingPunct="1"/>
            <a:r>
              <a:rPr lang="en-US" sz="2000" b="1" dirty="0"/>
              <a:t>Packing</a:t>
            </a:r>
          </a:p>
        </p:txBody>
      </p:sp>
      <p:sp>
        <p:nvSpPr>
          <p:cNvPr id="38919"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Knit Garments Production Unit</a:t>
            </a:r>
          </a:p>
        </p:txBody>
      </p:sp>
      <p:pic>
        <p:nvPicPr>
          <p:cNvPr id="5" name="Picture 4" descr="Packing.JPG"/>
          <p:cNvPicPr>
            <a:picLocks noChangeAspect="1"/>
          </p:cNvPicPr>
          <p:nvPr/>
        </p:nvPicPr>
        <p:blipFill>
          <a:blip r:embed="rId2" cstate="email"/>
          <a:stretch>
            <a:fillRect/>
          </a:stretch>
        </p:blipFill>
        <p:spPr>
          <a:xfrm>
            <a:off x="419100" y="457200"/>
            <a:ext cx="8343900" cy="5562600"/>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3"/>
          <p:cNvSpPr>
            <a:spLocks noGrp="1" noChangeArrowheads="1"/>
          </p:cNvSpPr>
          <p:nvPr>
            <p:ph idx="1"/>
          </p:nvPr>
        </p:nvSpPr>
        <p:spPr>
          <a:xfrm>
            <a:off x="228600" y="1676400"/>
            <a:ext cx="8839200" cy="4572000"/>
          </a:xfrm>
        </p:spPr>
        <p:txBody>
          <a:bodyPr/>
          <a:lstStyle/>
          <a:p>
            <a:pPr eaLnBrk="1" hangingPunct="1">
              <a:buFont typeface="Wingdings" pitchFamily="2" charset="2"/>
              <a:buNone/>
            </a:pPr>
            <a:r>
              <a:rPr lang="en-US" sz="2400" b="1" dirty="0">
                <a:solidFill>
                  <a:srgbClr val="000099"/>
                </a:solidFill>
                <a:latin typeface="Times New Roman" pitchFamily="18" charset="0"/>
                <a:ea typeface="MS PGothic" pitchFamily="34" charset="-128"/>
              </a:rPr>
              <a:t>Unit			   : Automatic Machine Printing </a:t>
            </a:r>
            <a:endParaRPr lang="en-US" sz="2400" dirty="0">
              <a:solidFill>
                <a:srgbClr val="000099"/>
              </a:solidFill>
              <a:latin typeface="Times New Roman" pitchFamily="18" charset="0"/>
              <a:ea typeface="MS PGothic" pitchFamily="34" charset="-128"/>
            </a:endParaRP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Product Category 	   : All Types of Screen Print</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No. of Machine	   : </a:t>
            </a:r>
            <a:r>
              <a:rPr lang="en-US" sz="2400" dirty="0">
                <a:solidFill>
                  <a:srgbClr val="000099"/>
                </a:solidFill>
                <a:latin typeface="Times New Roman" pitchFamily="18" charset="0"/>
                <a:ea typeface="MS PGothic" pitchFamily="34" charset="-128"/>
              </a:rPr>
              <a:t>6</a:t>
            </a:r>
            <a:r>
              <a:rPr lang="en-US" sz="2400" b="1" dirty="0">
                <a:solidFill>
                  <a:srgbClr val="000099"/>
                </a:solidFill>
                <a:latin typeface="Times New Roman" pitchFamily="18" charset="0"/>
                <a:ea typeface="MS PGothic" pitchFamily="34" charset="-128"/>
              </a:rPr>
              <a:t> Units</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Machineries		   : M&amp;R – USA</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				      Ansal - Turkey</a:t>
            </a:r>
          </a:p>
        </p:txBody>
      </p:sp>
      <p:sp>
        <p:nvSpPr>
          <p:cNvPr id="46082" name="Rectangle 5"/>
          <p:cNvSpPr>
            <a:spLocks noChangeArrowheads="1"/>
          </p:cNvSpPr>
          <p:nvPr/>
        </p:nvSpPr>
        <p:spPr bwMode="auto">
          <a:xfrm>
            <a:off x="1219200" y="304800"/>
            <a:ext cx="69342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MR_Authorized_DealerJPG.jpg"/>
          <p:cNvPicPr>
            <a:picLocks noChangeAspect="1"/>
          </p:cNvPicPr>
          <p:nvPr/>
        </p:nvPicPr>
        <p:blipFill>
          <a:blip r:embed="rId2" cstate="email"/>
          <a:stretch>
            <a:fillRect/>
          </a:stretch>
        </p:blipFill>
        <p:spPr>
          <a:xfrm>
            <a:off x="1219200" y="4953000"/>
            <a:ext cx="2133600" cy="809240"/>
          </a:xfrm>
          <a:prstGeom prst="rect">
            <a:avLst/>
          </a:prstGeom>
        </p:spPr>
      </p:pic>
      <p:pic>
        <p:nvPicPr>
          <p:cNvPr id="6" name="Picture 5" descr="ansal.jpg"/>
          <p:cNvPicPr>
            <a:picLocks noChangeAspect="1"/>
          </p:cNvPicPr>
          <p:nvPr/>
        </p:nvPicPr>
        <p:blipFill>
          <a:blip r:embed="rId3" cstate="email"/>
          <a:stretch>
            <a:fillRect/>
          </a:stretch>
        </p:blipFill>
        <p:spPr>
          <a:xfrm>
            <a:off x="4038600" y="5029200"/>
            <a:ext cx="3076575" cy="542925"/>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7105" name="Picture Placeholder 17" descr="_25A1627.JPG"/>
          <p:cNvPicPr>
            <a:picLocks noGrp="1" noChangeAspect="1"/>
          </p:cNvPicPr>
          <p:nvPr>
            <p:ph type="pic" idx="1"/>
          </p:nvPr>
        </p:nvPicPr>
        <p:blipFill>
          <a:blip r:embed="rId2" cstate="print"/>
          <a:srcRect/>
          <a:stretch>
            <a:fillRect/>
          </a:stretch>
        </p:blipFill>
        <p:spPr>
          <a:xfrm>
            <a:off x="609600" y="533400"/>
            <a:ext cx="8077200" cy="5380038"/>
          </a:xfrm>
        </p:spPr>
      </p:pic>
      <p:sp>
        <p:nvSpPr>
          <p:cNvPr id="47106" name="Text Placeholder 3"/>
          <p:cNvSpPr>
            <a:spLocks noGrp="1"/>
          </p:cNvSpPr>
          <p:nvPr>
            <p:ph type="body" sz="half" idx="2"/>
          </p:nvPr>
        </p:nvSpPr>
        <p:spPr>
          <a:xfrm>
            <a:off x="533400" y="6096000"/>
            <a:ext cx="5410200" cy="395288"/>
          </a:xfrm>
        </p:spPr>
        <p:txBody>
          <a:bodyPr/>
          <a:lstStyle/>
          <a:p>
            <a:pPr eaLnBrk="1" hangingPunct="1"/>
            <a:r>
              <a:rPr lang="en-US" sz="2000" b="1"/>
              <a:t>Top view</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47116"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Automatic Machine Printing Unit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3"/>
          <p:cNvSpPr>
            <a:spLocks noGrp="1" noChangeArrowheads="1"/>
          </p:cNvSpPr>
          <p:nvPr>
            <p:ph idx="4294967295"/>
          </p:nvPr>
        </p:nvSpPr>
        <p:spPr>
          <a:xfrm>
            <a:off x="381000" y="1600200"/>
            <a:ext cx="8305800" cy="3733800"/>
          </a:xfrm>
        </p:spPr>
        <p:txBody>
          <a:bodyPr/>
          <a:lstStyle/>
          <a:p>
            <a:pPr eaLnBrk="1" hangingPunct="1">
              <a:buFont typeface="Wingdings" pitchFamily="2" charset="2"/>
              <a:buNone/>
            </a:pPr>
            <a:r>
              <a:rPr lang="en-US" sz="2400" b="1" dirty="0">
                <a:solidFill>
                  <a:srgbClr val="000099"/>
                </a:solidFill>
                <a:latin typeface="Times New Roman" pitchFamily="18" charset="0"/>
                <a:ea typeface="MS PGothic" pitchFamily="34" charset="-128"/>
              </a:rPr>
              <a:t>Unit			: All Over Fabric Printing</a:t>
            </a:r>
            <a:endParaRPr lang="en-US" sz="2400" dirty="0">
              <a:solidFill>
                <a:srgbClr val="000099"/>
              </a:solidFill>
              <a:latin typeface="Times New Roman" pitchFamily="18" charset="0"/>
              <a:ea typeface="MS PGothic" pitchFamily="34" charset="-128"/>
            </a:endParaRP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No. of Machine	: </a:t>
            </a:r>
            <a:r>
              <a:rPr lang="en-US" sz="2400" dirty="0">
                <a:solidFill>
                  <a:srgbClr val="000099"/>
                </a:solidFill>
                <a:latin typeface="Times New Roman" pitchFamily="18" charset="0"/>
                <a:ea typeface="MS PGothic" pitchFamily="34" charset="-128"/>
              </a:rPr>
              <a:t>2</a:t>
            </a:r>
            <a:r>
              <a:rPr lang="en-US" sz="2400" b="1" dirty="0">
                <a:solidFill>
                  <a:srgbClr val="000099"/>
                </a:solidFill>
                <a:latin typeface="Times New Roman" pitchFamily="18" charset="0"/>
                <a:ea typeface="MS PGothic" pitchFamily="34" charset="-128"/>
              </a:rPr>
              <a:t> Unit</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Machineries		: Ichinose – Japan	   </a:t>
            </a:r>
          </a:p>
        </p:txBody>
      </p:sp>
      <p:sp>
        <p:nvSpPr>
          <p:cNvPr id="48130" name="Rectangle 5"/>
          <p:cNvSpPr>
            <a:spLocks noChangeArrowheads="1"/>
          </p:cNvSpPr>
          <p:nvPr/>
        </p:nvSpPr>
        <p:spPr bwMode="auto">
          <a:xfrm>
            <a:off x="1219200" y="304800"/>
            <a:ext cx="69342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6" name="Picture 5" descr="Ehwha.jpg"/>
          <p:cNvPicPr>
            <a:picLocks noChangeAspect="1"/>
          </p:cNvPicPr>
          <p:nvPr/>
        </p:nvPicPr>
        <p:blipFill>
          <a:blip r:embed="rId2" cstate="print"/>
          <a:stretch>
            <a:fillRect/>
          </a:stretch>
        </p:blipFill>
        <p:spPr>
          <a:xfrm>
            <a:off x="1676400" y="4876038"/>
            <a:ext cx="1981200" cy="762762"/>
          </a:xfrm>
          <a:prstGeom prst="rect">
            <a:avLst/>
          </a:prstGeom>
        </p:spPr>
      </p:pic>
      <p:pic>
        <p:nvPicPr>
          <p:cNvPr id="7" name="Picture 6" descr="icha.jpg"/>
          <p:cNvPicPr>
            <a:picLocks noChangeAspect="1"/>
          </p:cNvPicPr>
          <p:nvPr/>
        </p:nvPicPr>
        <p:blipFill>
          <a:blip r:embed="rId3" cstate="print"/>
          <a:stretch>
            <a:fillRect/>
          </a:stretch>
        </p:blipFill>
        <p:spPr>
          <a:xfrm>
            <a:off x="4419601" y="4800600"/>
            <a:ext cx="1371600" cy="883546"/>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ext Placeholder 3"/>
          <p:cNvSpPr>
            <a:spLocks noGrp="1"/>
          </p:cNvSpPr>
          <p:nvPr>
            <p:ph type="body" sz="half" idx="2"/>
          </p:nvPr>
        </p:nvSpPr>
        <p:spPr>
          <a:xfrm>
            <a:off x="825500" y="6019800"/>
            <a:ext cx="3213100" cy="395288"/>
          </a:xfrm>
        </p:spPr>
        <p:txBody>
          <a:bodyPr/>
          <a:lstStyle/>
          <a:p>
            <a:pPr eaLnBrk="1" hangingPunct="1"/>
            <a:r>
              <a:rPr lang="en-US" sz="2000" b="1" dirty="0"/>
              <a:t>Top view</a:t>
            </a:r>
          </a:p>
        </p:txBody>
      </p:sp>
      <p:sp>
        <p:nvSpPr>
          <p:cNvPr id="49161" name="Text Box 15"/>
          <p:cNvSpPr txBox="1">
            <a:spLocks noChangeArrowheads="1"/>
          </p:cNvSpPr>
          <p:nvPr/>
        </p:nvSpPr>
        <p:spPr bwMode="auto">
          <a:xfrm>
            <a:off x="2514600" y="6461125"/>
            <a:ext cx="3733800" cy="396875"/>
          </a:xfrm>
          <a:prstGeom prst="rect">
            <a:avLst/>
          </a:prstGeom>
          <a:noFill/>
          <a:ln w="9525">
            <a:noFill/>
            <a:miter lim="800000"/>
            <a:headEnd/>
            <a:tailEnd/>
          </a:ln>
        </p:spPr>
        <p:txBody>
          <a:bodyPr>
            <a:spAutoFit/>
          </a:bodyPr>
          <a:lstStyle/>
          <a:p>
            <a:pPr algn="ctr">
              <a:spcBef>
                <a:spcPct val="20000"/>
              </a:spcBef>
              <a:buFont typeface="Wingdings" pitchFamily="2" charset="2"/>
              <a:buNone/>
            </a:pPr>
            <a:r>
              <a:rPr lang="en-US" sz="2000" b="1">
                <a:solidFill>
                  <a:srgbClr val="000099"/>
                </a:solidFill>
              </a:rPr>
              <a:t>All Over Fabric Printing Unit</a:t>
            </a:r>
          </a:p>
        </p:txBody>
      </p:sp>
      <p:pic>
        <p:nvPicPr>
          <p:cNvPr id="6" name="Picture Placeholder 5" descr="P1240666.JPG"/>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762000" y="457200"/>
            <a:ext cx="7467600" cy="5600700"/>
          </a:xfrm>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3"/>
          <p:cNvSpPr>
            <a:spLocks noGrp="1" noChangeArrowheads="1"/>
          </p:cNvSpPr>
          <p:nvPr>
            <p:ph idx="1"/>
          </p:nvPr>
        </p:nvSpPr>
        <p:spPr>
          <a:xfrm>
            <a:off x="228600" y="1096963"/>
            <a:ext cx="8458200" cy="4297363"/>
          </a:xfrm>
        </p:spPr>
        <p:txBody>
          <a:bodyPr/>
          <a:lstStyle/>
          <a:p>
            <a:pPr eaLnBrk="1" hangingPunct="1">
              <a:buFont typeface="Wingdings" pitchFamily="2" charset="2"/>
              <a:buNone/>
            </a:pPr>
            <a:r>
              <a:rPr lang="en-US" sz="2400" b="1" dirty="0">
                <a:solidFill>
                  <a:srgbClr val="000099"/>
                </a:solidFill>
                <a:latin typeface="Times New Roman" pitchFamily="18" charset="0"/>
                <a:ea typeface="MS PGothic" pitchFamily="34" charset="-128"/>
              </a:rPr>
              <a:t>Unit			: Printed Labels</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Product Category 	: Printed Satin &amp; Paper Label </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No. of Machine	: Printed : 4 units</a:t>
            </a:r>
          </a:p>
          <a:p>
            <a:pPr eaLnBrk="1" hangingPunct="1">
              <a:buFont typeface="Wingdings" pitchFamily="2" charset="2"/>
              <a:buNone/>
            </a:pPr>
            <a:r>
              <a:rPr lang="en-US" sz="2400" b="1" dirty="0">
                <a:solidFill>
                  <a:srgbClr val="000099"/>
                </a:solidFill>
                <a:latin typeface="Times New Roman" pitchFamily="18" charset="0"/>
                <a:ea typeface="MS PGothic" pitchFamily="34" charset="-128"/>
              </a:rPr>
              <a:t>Machineries		: RM Flying - China</a:t>
            </a:r>
          </a:p>
        </p:txBody>
      </p:sp>
      <p:sp>
        <p:nvSpPr>
          <p:cNvPr id="50178" name="Rectangle 7"/>
          <p:cNvSpPr>
            <a:spLocks noChangeArrowheads="1"/>
          </p:cNvSpPr>
          <p:nvPr/>
        </p:nvSpPr>
        <p:spPr bwMode="auto">
          <a:xfrm>
            <a:off x="1295400" y="304800"/>
            <a:ext cx="66294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6" name="Picture Placeholder 17" descr="_25A1627.JPG"/>
          <p:cNvPicPr>
            <a:picLocks noChangeAspect="1"/>
          </p:cNvPicPr>
          <p:nvPr/>
        </p:nvPicPr>
        <p:blipFill>
          <a:blip r:embed="rId2" cstate="print"/>
          <a:srcRect/>
          <a:stretch>
            <a:fillRect/>
          </a:stretch>
        </p:blipFill>
        <p:spPr bwMode="auto">
          <a:xfrm>
            <a:off x="2438400" y="3355337"/>
            <a:ext cx="4343400" cy="2893063"/>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3"/>
          <p:cNvSpPr>
            <a:spLocks noGrp="1" noChangeArrowheads="1"/>
          </p:cNvSpPr>
          <p:nvPr>
            <p:ph idx="1"/>
          </p:nvPr>
        </p:nvSpPr>
        <p:spPr>
          <a:xfrm>
            <a:off x="609600" y="1607480"/>
            <a:ext cx="9144000" cy="4953000"/>
          </a:xfrm>
        </p:spPr>
        <p:txBody>
          <a:bodyPr/>
          <a:lstStyle/>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Unit			  : Packaging</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Product Category 	  : Corrugated Cartons 			                </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                                         Poly bags </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				     Hangtags</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	                                     Elastic</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Machineries	  	  : </a:t>
            </a:r>
            <a:r>
              <a:rPr lang="en-US" sz="2400" b="1" dirty="0" err="1">
                <a:solidFill>
                  <a:srgbClr val="000099"/>
                </a:solidFill>
                <a:latin typeface="Times New Roman" pitchFamily="18" charset="0"/>
                <a:ea typeface="MS PGothic" pitchFamily="34" charset="-128"/>
              </a:rPr>
              <a:t>Hyplas</a:t>
            </a:r>
            <a:r>
              <a:rPr lang="en-US" sz="2400" b="1" dirty="0">
                <a:solidFill>
                  <a:srgbClr val="000099"/>
                </a:solidFill>
                <a:latin typeface="Times New Roman" pitchFamily="18" charset="0"/>
                <a:ea typeface="MS PGothic" pitchFamily="34" charset="-128"/>
              </a:rPr>
              <a:t> - Taiwan </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                                        </a:t>
            </a:r>
            <a:r>
              <a:rPr lang="en-US" sz="2400" b="1" dirty="0" err="1">
                <a:solidFill>
                  <a:srgbClr val="000099"/>
                </a:solidFill>
                <a:latin typeface="Times New Roman" pitchFamily="18" charset="0"/>
                <a:ea typeface="MS PGothic" pitchFamily="34" charset="-128"/>
              </a:rPr>
              <a:t>Heidelburg</a:t>
            </a:r>
            <a:r>
              <a:rPr lang="en-US" sz="2400" b="1" dirty="0">
                <a:solidFill>
                  <a:srgbClr val="000099"/>
                </a:solidFill>
                <a:latin typeface="Times New Roman" pitchFamily="18" charset="0"/>
                <a:ea typeface="MS PGothic" pitchFamily="34" charset="-128"/>
              </a:rPr>
              <a:t> – Germany </a:t>
            </a:r>
          </a:p>
        </p:txBody>
      </p:sp>
      <p:sp>
        <p:nvSpPr>
          <p:cNvPr id="52226" name="Rectangle 6"/>
          <p:cNvSpPr>
            <a:spLocks noChangeArrowheads="1"/>
          </p:cNvSpPr>
          <p:nvPr/>
        </p:nvSpPr>
        <p:spPr bwMode="auto">
          <a:xfrm>
            <a:off x="1447800" y="304800"/>
            <a:ext cx="66294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Heidelberg-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71600" y="5284042"/>
            <a:ext cx="2667000" cy="918513"/>
          </a:xfrm>
          <a:prstGeom prst="rect">
            <a:avLst/>
          </a:prstGeom>
        </p:spPr>
      </p:pic>
      <p:pic>
        <p:nvPicPr>
          <p:cNvPr id="6" name="Picture 5" descr="hyplas.png"/>
          <p:cNvPicPr>
            <a:picLocks noChangeAspect="1"/>
          </p:cNvPicPr>
          <p:nvPr/>
        </p:nvPicPr>
        <p:blipFill>
          <a:blip r:embed="rId3" cstate="print"/>
          <a:stretch>
            <a:fillRect/>
          </a:stretch>
        </p:blipFill>
        <p:spPr>
          <a:xfrm>
            <a:off x="4953000" y="5410200"/>
            <a:ext cx="1333500" cy="533400"/>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3249" name="Picture Placeholder 17" descr="_25A162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495800" y="669925"/>
            <a:ext cx="3251200" cy="2165350"/>
          </a:xfrm>
          <a:prstGeom prst="rect">
            <a:avLst/>
          </a:prstGeom>
          <a:noFill/>
          <a:ln w="9525">
            <a:noFill/>
            <a:miter lim="800000"/>
            <a:headEnd/>
            <a:tailEnd/>
          </a:ln>
        </p:spPr>
      </p:pic>
      <p:pic>
        <p:nvPicPr>
          <p:cNvPr id="53250" name="Picture Placeholder 17" descr="_25A1627.JPG"/>
          <p:cNvPicPr>
            <a:picLocks noChangeAspect="1"/>
          </p:cNvPicPr>
          <p:nvPr/>
        </p:nvPicPr>
        <p:blipFill>
          <a:blip r:embed="rId3" cstate="print"/>
          <a:srcRect/>
          <a:stretch>
            <a:fillRect/>
          </a:stretch>
        </p:blipFill>
        <p:spPr bwMode="auto">
          <a:xfrm>
            <a:off x="458788" y="722313"/>
            <a:ext cx="3427412" cy="5145087"/>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381000" y="5943600"/>
            <a:ext cx="5943600" cy="396875"/>
          </a:xfrm>
          <a:prstGeom prst="rect">
            <a:avLst/>
          </a:prstGeom>
          <a:noFill/>
          <a:ln w="9525">
            <a:noFill/>
            <a:miter lim="800000"/>
            <a:headEnd/>
            <a:tailEnd/>
          </a:ln>
        </p:spPr>
        <p:txBody>
          <a:bodyPr/>
          <a:lstStyle/>
          <a:p>
            <a:pPr>
              <a:spcBef>
                <a:spcPct val="20000"/>
              </a:spcBef>
            </a:pPr>
            <a:r>
              <a:rPr lang="en-US" sz="2000" b="1" dirty="0"/>
              <a:t>Poly Bag making Process</a:t>
            </a:r>
            <a:endParaRPr lang="en-US" sz="2000" b="1" dirty="0">
              <a:latin typeface="Calibri" pitchFamily="34" charset="0"/>
            </a:endParaRPr>
          </a:p>
        </p:txBody>
      </p:sp>
      <p:pic>
        <p:nvPicPr>
          <p:cNvPr id="53254" name="Picture Placeholder 17" descr="_25A1627.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43400" y="3733800"/>
            <a:ext cx="3251200" cy="2165350"/>
          </a:xfrm>
          <a:prstGeom prst="rect">
            <a:avLst/>
          </a:prstGeom>
          <a:noFill/>
          <a:ln w="9525">
            <a:noFill/>
            <a:miter lim="800000"/>
            <a:headEnd/>
            <a:tailEnd/>
          </a:ln>
        </p:spPr>
      </p:pic>
      <p:sp>
        <p:nvSpPr>
          <p:cNvPr id="53256" name="Text Box 15"/>
          <p:cNvSpPr txBox="1">
            <a:spLocks noChangeArrowheads="1"/>
          </p:cNvSpPr>
          <p:nvPr/>
        </p:nvSpPr>
        <p:spPr bwMode="auto">
          <a:xfrm>
            <a:off x="2514600" y="6446838"/>
            <a:ext cx="3733800" cy="822325"/>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400" b="1">
                <a:solidFill>
                  <a:srgbClr val="000099"/>
                </a:solidFill>
              </a:rPr>
              <a:t>Packaging Unit</a:t>
            </a:r>
          </a:p>
          <a:p>
            <a:pPr algn="ctr">
              <a:lnSpc>
                <a:spcPct val="90000"/>
              </a:lnSpc>
              <a:spcBef>
                <a:spcPct val="20000"/>
              </a:spcBef>
              <a:buFont typeface="Wingdings" pitchFamily="2" charset="2"/>
              <a:buNone/>
            </a:pPr>
            <a:endParaRPr lang="en-US" sz="240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4273" name="Picture Placeholder 17" descr="_25A1627.JPG"/>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381000" y="533400"/>
            <a:ext cx="3775898" cy="2819400"/>
          </a:xfrm>
        </p:spPr>
      </p:pic>
      <p:sp>
        <p:nvSpPr>
          <p:cNvPr id="54274" name="Text Placeholder 3"/>
          <p:cNvSpPr>
            <a:spLocks noGrp="1"/>
          </p:cNvSpPr>
          <p:nvPr>
            <p:ph type="body" sz="half" idx="2"/>
          </p:nvPr>
        </p:nvSpPr>
        <p:spPr>
          <a:xfrm>
            <a:off x="685800" y="6019800"/>
            <a:ext cx="3213100" cy="395288"/>
          </a:xfrm>
        </p:spPr>
        <p:txBody>
          <a:bodyPr/>
          <a:lstStyle/>
          <a:p>
            <a:pPr eaLnBrk="1" hangingPunct="1"/>
            <a:r>
              <a:rPr lang="en-US" sz="2000" b="1" dirty="0"/>
              <a:t>Carton making processing</a:t>
            </a:r>
          </a:p>
        </p:txBody>
      </p:sp>
      <p:pic>
        <p:nvPicPr>
          <p:cNvPr id="54275" name="Picture Placeholder 17" descr="_25A162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19600" y="457200"/>
            <a:ext cx="4114800" cy="2741613"/>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54277" name="Text Placeholder 3"/>
          <p:cNvSpPr txBox="1">
            <a:spLocks/>
          </p:cNvSpPr>
          <p:nvPr/>
        </p:nvSpPr>
        <p:spPr bwMode="auto">
          <a:xfrm>
            <a:off x="6477000" y="3352800"/>
            <a:ext cx="1981200" cy="396875"/>
          </a:xfrm>
          <a:prstGeom prst="rect">
            <a:avLst/>
          </a:prstGeom>
          <a:noFill/>
          <a:ln w="9525">
            <a:noFill/>
            <a:miter lim="800000"/>
            <a:headEnd/>
            <a:tailEnd/>
          </a:ln>
        </p:spPr>
        <p:txBody>
          <a:bodyPr/>
          <a:lstStyle/>
          <a:p>
            <a:pPr>
              <a:spcBef>
                <a:spcPct val="20000"/>
              </a:spcBef>
            </a:pPr>
            <a:r>
              <a:rPr lang="en-US" sz="1800" b="1" dirty="0"/>
              <a:t>Offset Printing</a:t>
            </a:r>
          </a:p>
        </p:txBody>
      </p:sp>
      <p:sp>
        <p:nvSpPr>
          <p:cNvPr id="54280" name="Text Box 15"/>
          <p:cNvSpPr txBox="1">
            <a:spLocks noChangeArrowheads="1"/>
          </p:cNvSpPr>
          <p:nvPr/>
        </p:nvSpPr>
        <p:spPr bwMode="auto">
          <a:xfrm>
            <a:off x="2514600" y="6446838"/>
            <a:ext cx="3733800" cy="822325"/>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400" b="1">
                <a:solidFill>
                  <a:srgbClr val="000099"/>
                </a:solidFill>
              </a:rPr>
              <a:t>Packaging Unit</a:t>
            </a:r>
          </a:p>
          <a:p>
            <a:pPr algn="ctr">
              <a:lnSpc>
                <a:spcPct val="90000"/>
              </a:lnSpc>
              <a:spcBef>
                <a:spcPct val="20000"/>
              </a:spcBef>
              <a:buFont typeface="Wingdings" pitchFamily="2" charset="2"/>
              <a:buNone/>
            </a:pPr>
            <a:endParaRPr lang="en-US" sz="2400"/>
          </a:p>
        </p:txBody>
      </p:sp>
      <p:pic>
        <p:nvPicPr>
          <p:cNvPr id="10" name="Picture 9" descr="867790071_457.jpg"/>
          <p:cNvPicPr>
            <a:picLocks noChangeAspect="1"/>
          </p:cNvPicPr>
          <p:nvPr/>
        </p:nvPicPr>
        <p:blipFill>
          <a:blip r:embed="rId4" cstate="print"/>
          <a:stretch>
            <a:fillRect/>
          </a:stretch>
        </p:blipFill>
        <p:spPr>
          <a:xfrm>
            <a:off x="392880" y="3429000"/>
            <a:ext cx="3721920" cy="2494566"/>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Rectangle 3"/>
          <p:cNvSpPr>
            <a:spLocks noGrp="1" noChangeArrowheads="1"/>
          </p:cNvSpPr>
          <p:nvPr>
            <p:ph idx="1"/>
          </p:nvPr>
        </p:nvSpPr>
        <p:spPr>
          <a:xfrm>
            <a:off x="228600" y="1600200"/>
            <a:ext cx="8686800" cy="2743200"/>
          </a:xfrm>
        </p:spPr>
        <p:txBody>
          <a:bodyPr/>
          <a:lstStyle/>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Unit			: Embroidery &amp; Sewing Thread</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Product Category 	: Embroidery, Sequin Attach, Appliqué</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                                       Sewing Thread</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No. of Machine	: 5 units </a:t>
            </a:r>
          </a:p>
          <a:p>
            <a:pPr eaLnBrk="1" hangingPunct="1">
              <a:lnSpc>
                <a:spcPct val="90000"/>
              </a:lnSpc>
              <a:buFont typeface="Wingdings" pitchFamily="2" charset="2"/>
              <a:buNone/>
            </a:pPr>
            <a:r>
              <a:rPr lang="en-US" sz="2400" b="1" dirty="0">
                <a:solidFill>
                  <a:srgbClr val="000099"/>
                </a:solidFill>
                <a:latin typeface="Times New Roman" pitchFamily="18" charset="0"/>
                <a:ea typeface="MS PGothic" pitchFamily="34" charset="-128"/>
              </a:rPr>
              <a:t>Machineries		: </a:t>
            </a:r>
            <a:r>
              <a:rPr lang="en-US" sz="2400" b="1" dirty="0" err="1">
                <a:solidFill>
                  <a:srgbClr val="000099"/>
                </a:solidFill>
                <a:latin typeface="Times New Roman" pitchFamily="18" charset="0"/>
                <a:ea typeface="MS PGothic" pitchFamily="34" charset="-128"/>
              </a:rPr>
              <a:t>Jintel</a:t>
            </a:r>
            <a:r>
              <a:rPr lang="en-US" sz="2400" b="1" dirty="0">
                <a:solidFill>
                  <a:srgbClr val="000099"/>
                </a:solidFill>
                <a:latin typeface="Times New Roman" pitchFamily="18" charset="0"/>
                <a:ea typeface="MS PGothic" pitchFamily="34" charset="-128"/>
              </a:rPr>
              <a:t>-China</a:t>
            </a:r>
          </a:p>
          <a:p>
            <a:pPr eaLnBrk="1" hangingPunct="1">
              <a:lnSpc>
                <a:spcPct val="90000"/>
              </a:lnSpc>
              <a:buFont typeface="Wingdings" pitchFamily="2" charset="2"/>
              <a:buNone/>
            </a:pPr>
            <a:endParaRPr lang="en-US" sz="2400" b="1" dirty="0">
              <a:solidFill>
                <a:srgbClr val="000099"/>
              </a:solidFill>
              <a:latin typeface="Times New Roman" pitchFamily="18" charset="0"/>
              <a:ea typeface="MS PGothic" pitchFamily="34" charset="-128"/>
            </a:endParaRPr>
          </a:p>
        </p:txBody>
      </p:sp>
      <p:sp>
        <p:nvSpPr>
          <p:cNvPr id="57346" name="Rectangle 8"/>
          <p:cNvSpPr>
            <a:spLocks noChangeArrowheads="1"/>
          </p:cNvSpPr>
          <p:nvPr/>
        </p:nvSpPr>
        <p:spPr bwMode="auto">
          <a:xfrm>
            <a:off x="1371600" y="304800"/>
            <a:ext cx="67056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jintel.jpg"/>
          <p:cNvPicPr>
            <a:picLocks noChangeAspect="1"/>
          </p:cNvPicPr>
          <p:nvPr/>
        </p:nvPicPr>
        <p:blipFill>
          <a:blip r:embed="rId2" cstate="print"/>
          <a:stretch>
            <a:fillRect/>
          </a:stretch>
        </p:blipFill>
        <p:spPr>
          <a:xfrm>
            <a:off x="3657600" y="5343525"/>
            <a:ext cx="1219200" cy="904875"/>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2" name="Picture Placeholder 17" descr="_25A1627.JPG"/>
          <p:cNvPicPr>
            <a:picLocks noChangeAspect="1"/>
          </p:cNvPicPr>
          <p:nvPr/>
        </p:nvPicPr>
        <p:blipFill>
          <a:blip r:embed="rId2" cstate="print"/>
          <a:srcRect/>
          <a:stretch>
            <a:fillRect/>
          </a:stretch>
        </p:blipFill>
        <p:spPr bwMode="auto">
          <a:xfrm>
            <a:off x="609600" y="6096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9815" name="Text Placeholder 3"/>
          <p:cNvSpPr txBox="1">
            <a:spLocks/>
          </p:cNvSpPr>
          <p:nvPr/>
        </p:nvSpPr>
        <p:spPr bwMode="auto">
          <a:xfrm>
            <a:off x="533400" y="6019800"/>
            <a:ext cx="3213100" cy="396875"/>
          </a:xfrm>
          <a:prstGeom prst="rect">
            <a:avLst/>
          </a:prstGeom>
          <a:noFill/>
          <a:ln w="9525">
            <a:noFill/>
            <a:miter lim="800000"/>
            <a:headEnd/>
            <a:tailEnd/>
          </a:ln>
        </p:spPr>
        <p:txBody>
          <a:bodyPr/>
          <a:lstStyle/>
          <a:p>
            <a:r>
              <a:rPr lang="en-US" sz="1800" b="1"/>
              <a:t>Embroidery Process</a:t>
            </a:r>
          </a:p>
        </p:txBody>
      </p:sp>
      <p:sp>
        <p:nvSpPr>
          <p:cNvPr id="119819" name="Text Box 15"/>
          <p:cNvSpPr txBox="1">
            <a:spLocks noChangeArrowheads="1"/>
          </p:cNvSpPr>
          <p:nvPr/>
        </p:nvSpPr>
        <p:spPr bwMode="auto">
          <a:xfrm>
            <a:off x="25146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Embroidery &amp; Sewing Thread Unit</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7" name="Picture Placeholder 17" descr="_25A1627.JPG"/>
          <p:cNvPicPr>
            <a:picLocks noChangeAspect="1"/>
          </p:cNvPicPr>
          <p:nvPr/>
        </p:nvPicPr>
        <p:blipFill>
          <a:blip r:embed="rId2" cstate="print"/>
          <a:srcRect/>
          <a:stretch>
            <a:fillRect/>
          </a:stretch>
        </p:blipFill>
        <p:spPr bwMode="auto">
          <a:xfrm>
            <a:off x="609600" y="609600"/>
            <a:ext cx="8001000" cy="53292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609600" y="6096000"/>
            <a:ext cx="3213100" cy="396875"/>
          </a:xfrm>
          <a:prstGeom prst="rect">
            <a:avLst/>
          </a:prstGeom>
          <a:noFill/>
          <a:ln w="9525">
            <a:noFill/>
            <a:miter lim="800000"/>
            <a:headEnd/>
            <a:tailEnd/>
          </a:ln>
        </p:spPr>
        <p:txBody>
          <a:bodyPr/>
          <a:lstStyle/>
          <a:p>
            <a:pPr>
              <a:spcBef>
                <a:spcPct val="20000"/>
              </a:spcBef>
            </a:pPr>
            <a:r>
              <a:rPr lang="en-US" sz="2000" b="1"/>
              <a:t>Thread winding</a:t>
            </a:r>
            <a:endParaRPr lang="en-US" sz="2000" b="1">
              <a:latin typeface="Calibri" pitchFamily="34" charset="0"/>
            </a:endParaRPr>
          </a:p>
        </p:txBody>
      </p:sp>
      <p:sp>
        <p:nvSpPr>
          <p:cNvPr id="120843" name="Text Box 15"/>
          <p:cNvSpPr txBox="1">
            <a:spLocks noChangeArrowheads="1"/>
          </p:cNvSpPr>
          <p:nvPr/>
        </p:nvSpPr>
        <p:spPr bwMode="auto">
          <a:xfrm>
            <a:off x="25146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a:solidFill>
                  <a:srgbClr val="000099"/>
                </a:solidFill>
              </a:rPr>
              <a:t>Embroidery &amp; Sewing Thread Unit</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a:solidFill>
                  <a:srgbClr val="19049A"/>
                </a:solidFill>
              </a:rPr>
              <a:t>Laboratory</a:t>
            </a:r>
          </a:p>
        </p:txBody>
      </p:sp>
      <p:sp>
        <p:nvSpPr>
          <p:cNvPr id="3" name="Content Placeholder 2"/>
          <p:cNvSpPr>
            <a:spLocks noGrp="1"/>
          </p:cNvSpPr>
          <p:nvPr>
            <p:ph idx="1"/>
          </p:nvPr>
        </p:nvSpPr>
        <p:spPr>
          <a:xfrm>
            <a:off x="457200" y="1066800"/>
            <a:ext cx="8229600" cy="4876800"/>
          </a:xfrm>
        </p:spPr>
        <p:txBody>
          <a:bodyPr/>
          <a:lstStyle/>
          <a:p>
            <a:r>
              <a:rPr lang="en-US" sz="2000" b="1" dirty="0">
                <a:solidFill>
                  <a:srgbClr val="19049A"/>
                </a:solidFill>
                <a:cs typeface="Times New Roman" pitchFamily="18" charset="0"/>
              </a:rPr>
              <a:t>Machineries : </a:t>
            </a:r>
            <a:r>
              <a:rPr lang="en-US" sz="2000" dirty="0">
                <a:solidFill>
                  <a:srgbClr val="19049A"/>
                </a:solidFill>
                <a:cs typeface="Times New Roman" pitchFamily="18" charset="0"/>
              </a:rPr>
              <a:t>		</a:t>
            </a:r>
            <a:r>
              <a:rPr lang="en-US" sz="2000" dirty="0" err="1">
                <a:solidFill>
                  <a:srgbClr val="19049A"/>
                </a:solidFill>
                <a:cs typeface="Times New Roman" pitchFamily="18" charset="0"/>
              </a:rPr>
              <a:t>Spectro</a:t>
            </a:r>
            <a:r>
              <a:rPr lang="en-US" sz="2000" dirty="0">
                <a:solidFill>
                  <a:srgbClr val="19049A"/>
                </a:solidFill>
                <a:cs typeface="Times New Roman" pitchFamily="18" charset="0"/>
              </a:rPr>
              <a:t> Photo Meter – Data color 650, Switzerland</a:t>
            </a:r>
            <a:br>
              <a:rPr lang="en-US" sz="2000" dirty="0">
                <a:solidFill>
                  <a:srgbClr val="19049A"/>
                </a:solidFill>
                <a:cs typeface="Times New Roman" pitchFamily="18" charset="0"/>
              </a:rPr>
            </a:br>
            <a:r>
              <a:rPr lang="en-US" sz="2000" dirty="0">
                <a:solidFill>
                  <a:srgbClr val="19049A"/>
                </a:solidFill>
                <a:cs typeface="Times New Roman" pitchFamily="18" charset="0"/>
              </a:rPr>
              <a:t>			Light Box – </a:t>
            </a:r>
            <a:r>
              <a:rPr lang="en-US" sz="2000" dirty="0" err="1">
                <a:solidFill>
                  <a:srgbClr val="19049A"/>
                </a:solidFill>
                <a:cs typeface="Times New Roman" pitchFamily="18" charset="0"/>
              </a:rPr>
              <a:t>Verivide</a:t>
            </a:r>
            <a:r>
              <a:rPr lang="en-US" sz="2000" dirty="0">
                <a:solidFill>
                  <a:srgbClr val="19049A"/>
                </a:solidFill>
                <a:cs typeface="Times New Roman" pitchFamily="18" charset="0"/>
              </a:rPr>
              <a:t>, UK</a:t>
            </a:r>
            <a:br>
              <a:rPr lang="en-US" sz="2000" dirty="0">
                <a:solidFill>
                  <a:srgbClr val="19049A"/>
                </a:solidFill>
                <a:cs typeface="Times New Roman" pitchFamily="18" charset="0"/>
              </a:rPr>
            </a:br>
            <a:r>
              <a:rPr lang="en-US" sz="2000" dirty="0">
                <a:solidFill>
                  <a:srgbClr val="19049A"/>
                </a:solidFill>
                <a:cs typeface="Times New Roman" pitchFamily="18" charset="0"/>
              </a:rPr>
              <a:t>			Crock Meter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a:t>
            </a:r>
            <a:br>
              <a:rPr lang="en-US" sz="2000" dirty="0">
                <a:solidFill>
                  <a:srgbClr val="19049A"/>
                </a:solidFill>
                <a:cs typeface="Times New Roman" pitchFamily="18" charset="0"/>
              </a:rPr>
            </a:br>
            <a:r>
              <a:rPr lang="en-US" sz="2000" dirty="0">
                <a:solidFill>
                  <a:srgbClr val="19049A"/>
                </a:solidFill>
                <a:cs typeface="Times New Roman" pitchFamily="18" charset="0"/>
              </a:rPr>
              <a:t>			IR lab machine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 </a:t>
            </a:r>
            <a:br>
              <a:rPr lang="en-US" sz="2000" dirty="0">
                <a:solidFill>
                  <a:srgbClr val="19049A"/>
                </a:solidFill>
                <a:cs typeface="Times New Roman" pitchFamily="18" charset="0"/>
              </a:rPr>
            </a:br>
            <a:r>
              <a:rPr lang="en-US" sz="2000" dirty="0">
                <a:solidFill>
                  <a:srgbClr val="19049A"/>
                </a:solidFill>
                <a:cs typeface="Times New Roman" pitchFamily="18" charset="0"/>
              </a:rPr>
              <a:t>			Tube less auto dispenser - MSI, Taiwan</a:t>
            </a:r>
            <a:br>
              <a:rPr lang="en-US" sz="2000" dirty="0">
                <a:solidFill>
                  <a:srgbClr val="19049A"/>
                </a:solidFill>
                <a:cs typeface="Times New Roman" pitchFamily="18" charset="0"/>
              </a:rPr>
            </a:br>
            <a:r>
              <a:rPr lang="en-US" sz="2000" dirty="0">
                <a:solidFill>
                  <a:srgbClr val="19049A"/>
                </a:solidFill>
                <a:cs typeface="Times New Roman" pitchFamily="18" charset="0"/>
              </a:rPr>
              <a:t>			Auto Solution maker - MSI, Taiwan </a:t>
            </a:r>
            <a:br>
              <a:rPr lang="en-US" sz="2000" dirty="0">
                <a:solidFill>
                  <a:srgbClr val="19049A"/>
                </a:solidFill>
                <a:cs typeface="Times New Roman" pitchFamily="18" charset="0"/>
              </a:rPr>
            </a:br>
            <a:r>
              <a:rPr lang="en-US" sz="2000" dirty="0">
                <a:solidFill>
                  <a:srgbClr val="19049A"/>
                </a:solidFill>
                <a:cs typeface="Times New Roman" pitchFamily="18" charset="0"/>
              </a:rPr>
              <a:t>			Light Fastness tester - Atlas, Germany</a:t>
            </a:r>
            <a:br>
              <a:rPr lang="en-US" sz="2000" dirty="0">
                <a:solidFill>
                  <a:srgbClr val="19049A"/>
                </a:solidFill>
                <a:cs typeface="Times New Roman" pitchFamily="18" charset="0"/>
              </a:rPr>
            </a:br>
            <a:r>
              <a:rPr lang="en-US" sz="2000" dirty="0">
                <a:solidFill>
                  <a:srgbClr val="19049A"/>
                </a:solidFill>
                <a:cs typeface="Times New Roman" pitchFamily="18" charset="0"/>
              </a:rPr>
              <a:t>			Washing – Siemens, Germany</a:t>
            </a:r>
            <a:br>
              <a:rPr lang="en-US" sz="2000" dirty="0">
                <a:solidFill>
                  <a:srgbClr val="19049A"/>
                </a:solidFill>
                <a:cs typeface="Times New Roman" pitchFamily="18" charset="0"/>
              </a:rPr>
            </a:br>
            <a:r>
              <a:rPr lang="en-US" sz="2000" dirty="0">
                <a:solidFill>
                  <a:srgbClr val="19049A"/>
                </a:solidFill>
                <a:cs typeface="Times New Roman" pitchFamily="18" charset="0"/>
              </a:rPr>
              <a:t>			Lab tumble dryer - Siemens, Germany </a:t>
            </a:r>
            <a:br>
              <a:rPr lang="en-US" sz="2000" dirty="0">
                <a:solidFill>
                  <a:srgbClr val="19049A"/>
                </a:solidFill>
                <a:cs typeface="Times New Roman" pitchFamily="18" charset="0"/>
              </a:rPr>
            </a:br>
            <a:r>
              <a:rPr lang="en-US" sz="2000" dirty="0">
                <a:solidFill>
                  <a:srgbClr val="19049A"/>
                </a:solidFill>
                <a:cs typeface="Times New Roman" pitchFamily="18" charset="0"/>
              </a:rPr>
              <a:t>			Lab Flat dryer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 </a:t>
            </a:r>
            <a:br>
              <a:rPr lang="en-US" sz="2000" dirty="0">
                <a:solidFill>
                  <a:srgbClr val="19049A"/>
                </a:solidFill>
                <a:cs typeface="Times New Roman" pitchFamily="18" charset="0"/>
              </a:rPr>
            </a:br>
            <a:r>
              <a:rPr lang="en-US" sz="2000" dirty="0">
                <a:solidFill>
                  <a:srgbClr val="19049A"/>
                </a:solidFill>
                <a:cs typeface="Times New Roman" pitchFamily="18" charset="0"/>
              </a:rPr>
              <a:t>			Analytical Balance – CAS, Korea</a:t>
            </a:r>
            <a:br>
              <a:rPr lang="en-US" sz="2000" dirty="0">
                <a:solidFill>
                  <a:srgbClr val="19049A"/>
                </a:solidFill>
                <a:cs typeface="Times New Roman" pitchFamily="18" charset="0"/>
              </a:rPr>
            </a:br>
            <a:r>
              <a:rPr lang="en-US" sz="2000" dirty="0">
                <a:solidFill>
                  <a:srgbClr val="19049A"/>
                </a:solidFill>
                <a:cs typeface="Times New Roman" pitchFamily="18" charset="0"/>
              </a:rPr>
              <a:t>			Perspiration Meter - Atlas, Germany</a:t>
            </a:r>
            <a:br>
              <a:rPr lang="en-US" sz="2000" dirty="0">
                <a:solidFill>
                  <a:srgbClr val="19049A"/>
                </a:solidFill>
                <a:cs typeface="Times New Roman" pitchFamily="18" charset="0"/>
              </a:rPr>
            </a:br>
            <a:r>
              <a:rPr lang="en-US" sz="2000" dirty="0">
                <a:solidFill>
                  <a:srgbClr val="19049A"/>
                </a:solidFill>
                <a:cs typeface="Times New Roman" pitchFamily="18" charset="0"/>
              </a:rPr>
              <a:t>			Grey Scale – SDL, UK</a:t>
            </a:r>
            <a:br>
              <a:rPr lang="en-US" sz="2000" dirty="0">
                <a:solidFill>
                  <a:srgbClr val="19049A"/>
                </a:solidFill>
                <a:cs typeface="Times New Roman" pitchFamily="18" charset="0"/>
              </a:rPr>
            </a:br>
            <a:r>
              <a:rPr lang="en-US" sz="2000" dirty="0">
                <a:solidFill>
                  <a:srgbClr val="19049A"/>
                </a:solidFill>
                <a:cs typeface="Times New Roman" pitchFamily="18" charset="0"/>
              </a:rPr>
              <a:t>			GSM Cutter – </a:t>
            </a:r>
            <a:r>
              <a:rPr lang="en-US" sz="2000" dirty="0" err="1">
                <a:solidFill>
                  <a:srgbClr val="19049A"/>
                </a:solidFill>
                <a:cs typeface="Times New Roman" pitchFamily="18" charset="0"/>
              </a:rPr>
              <a:t>Mesdan</a:t>
            </a:r>
            <a:r>
              <a:rPr lang="en-US" sz="2000" dirty="0">
                <a:solidFill>
                  <a:srgbClr val="19049A"/>
                </a:solidFill>
                <a:cs typeface="Times New Roman" pitchFamily="18" charset="0"/>
              </a:rPr>
              <a:t>, Italy </a:t>
            </a:r>
            <a:br>
              <a:rPr lang="en-US" sz="2000" dirty="0">
                <a:solidFill>
                  <a:srgbClr val="19049A"/>
                </a:solidFill>
                <a:cs typeface="Times New Roman" pitchFamily="18" charset="0"/>
              </a:rPr>
            </a:br>
            <a:r>
              <a:rPr lang="en-US" sz="2000" dirty="0">
                <a:solidFill>
                  <a:srgbClr val="19049A"/>
                </a:solidFill>
                <a:cs typeface="Times New Roman" pitchFamily="18" charset="0"/>
              </a:rPr>
              <a:t>			Tumble Shrinkage Meter – James H Hill, Germany </a:t>
            </a:r>
          </a:p>
          <a:p>
            <a:endParaRPr lang="en-US" sz="2000" dirty="0">
              <a:solidFill>
                <a:srgbClr val="19049A"/>
              </a:solidFill>
              <a:cs typeface="Times New Roman" pitchFamily="18" charset="0"/>
            </a:endParaRPr>
          </a:p>
        </p:txBody>
      </p:sp>
      <p:pic>
        <p:nvPicPr>
          <p:cNvPr id="4" name="Picture 3" descr="verivide.tiff"/>
          <p:cNvPicPr>
            <a:picLocks noChangeAspect="1"/>
          </p:cNvPicPr>
          <p:nvPr/>
        </p:nvPicPr>
        <p:blipFill>
          <a:blip r:embed="rId2" cstate="email"/>
          <a:stretch>
            <a:fillRect/>
          </a:stretch>
        </p:blipFill>
        <p:spPr>
          <a:xfrm>
            <a:off x="1828800" y="6172200"/>
            <a:ext cx="1295400" cy="485774"/>
          </a:xfrm>
          <a:prstGeom prst="rect">
            <a:avLst/>
          </a:prstGeom>
        </p:spPr>
      </p:pic>
      <p:pic>
        <p:nvPicPr>
          <p:cNvPr id="5" name="Picture 4" descr="data color .tiff"/>
          <p:cNvPicPr>
            <a:picLocks noChangeAspect="1"/>
          </p:cNvPicPr>
          <p:nvPr/>
        </p:nvPicPr>
        <p:blipFill>
          <a:blip r:embed="rId3" cstate="print"/>
          <a:stretch>
            <a:fillRect/>
          </a:stretch>
        </p:blipFill>
        <p:spPr>
          <a:xfrm>
            <a:off x="228601" y="6090173"/>
            <a:ext cx="1523999" cy="453501"/>
          </a:xfrm>
          <a:prstGeom prst="rect">
            <a:avLst/>
          </a:prstGeom>
        </p:spPr>
      </p:pic>
      <p:pic>
        <p:nvPicPr>
          <p:cNvPr id="6" name="Picture 5" descr="Daelim Starlet.tiff"/>
          <p:cNvPicPr>
            <a:picLocks noChangeAspect="1"/>
          </p:cNvPicPr>
          <p:nvPr/>
        </p:nvPicPr>
        <p:blipFill>
          <a:blip r:embed="rId4" cstate="email"/>
          <a:stretch>
            <a:fillRect/>
          </a:stretch>
        </p:blipFill>
        <p:spPr>
          <a:xfrm>
            <a:off x="3200401" y="6152028"/>
            <a:ext cx="1295399" cy="420221"/>
          </a:xfrm>
          <a:prstGeom prst="rect">
            <a:avLst/>
          </a:prstGeom>
        </p:spPr>
      </p:pic>
      <p:pic>
        <p:nvPicPr>
          <p:cNvPr id="7" name="Picture 6" descr="MSI.tiff"/>
          <p:cNvPicPr>
            <a:picLocks noChangeAspect="1"/>
          </p:cNvPicPr>
          <p:nvPr/>
        </p:nvPicPr>
        <p:blipFill>
          <a:blip r:embed="rId5" cstate="email"/>
          <a:stretch>
            <a:fillRect/>
          </a:stretch>
        </p:blipFill>
        <p:spPr>
          <a:xfrm>
            <a:off x="4572000" y="6199936"/>
            <a:ext cx="1066800" cy="388315"/>
          </a:xfrm>
          <a:prstGeom prst="rect">
            <a:avLst/>
          </a:prstGeom>
        </p:spPr>
      </p:pic>
      <p:pic>
        <p:nvPicPr>
          <p:cNvPr id="8" name="Picture 7" descr="siemens.tiff"/>
          <p:cNvPicPr>
            <a:picLocks noChangeAspect="1"/>
          </p:cNvPicPr>
          <p:nvPr/>
        </p:nvPicPr>
        <p:blipFill>
          <a:blip r:embed="rId6" cstate="email"/>
          <a:stretch>
            <a:fillRect/>
          </a:stretch>
        </p:blipFill>
        <p:spPr>
          <a:xfrm>
            <a:off x="5695950" y="6248400"/>
            <a:ext cx="1238250" cy="247650"/>
          </a:xfrm>
          <a:prstGeom prst="rect">
            <a:avLst/>
          </a:prstGeom>
        </p:spPr>
      </p:pic>
      <p:pic>
        <p:nvPicPr>
          <p:cNvPr id="9" name="Picture 8" descr="SDL Atlas.tiff"/>
          <p:cNvPicPr>
            <a:picLocks noChangeAspect="1"/>
          </p:cNvPicPr>
          <p:nvPr/>
        </p:nvPicPr>
        <p:blipFill>
          <a:blip r:embed="rId7" cstate="email"/>
          <a:stretch>
            <a:fillRect/>
          </a:stretch>
        </p:blipFill>
        <p:spPr>
          <a:xfrm>
            <a:off x="6934200" y="6106086"/>
            <a:ext cx="1828800" cy="528917"/>
          </a:xfrm>
          <a:prstGeom prst="rect">
            <a:avLst/>
          </a:prstGeom>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19049A"/>
                </a:solidFill>
              </a:rPr>
              <a:t>Laboratory</a:t>
            </a:r>
          </a:p>
        </p:txBody>
      </p:sp>
      <p:sp>
        <p:nvSpPr>
          <p:cNvPr id="3" name="Content Placeholder 2"/>
          <p:cNvSpPr>
            <a:spLocks noGrp="1"/>
          </p:cNvSpPr>
          <p:nvPr>
            <p:ph idx="1"/>
          </p:nvPr>
        </p:nvSpPr>
        <p:spPr/>
        <p:txBody>
          <a:bodyPr/>
          <a:lstStyle/>
          <a:p>
            <a:r>
              <a:rPr lang="en-US" sz="2400" b="1" dirty="0">
                <a:solidFill>
                  <a:srgbClr val="19049A"/>
                </a:solidFill>
              </a:rPr>
              <a:t>Testing Facility: </a:t>
            </a:r>
            <a:r>
              <a:rPr lang="en-US" sz="2400" dirty="0">
                <a:solidFill>
                  <a:srgbClr val="19049A"/>
                </a:solidFill>
              </a:rPr>
              <a:t>	Color Fastness to light</a:t>
            </a:r>
            <a:br>
              <a:rPr lang="en-US" sz="2400" dirty="0">
                <a:solidFill>
                  <a:srgbClr val="19049A"/>
                </a:solidFill>
              </a:rPr>
            </a:br>
            <a:r>
              <a:rPr lang="en-US" sz="2400" dirty="0">
                <a:solidFill>
                  <a:srgbClr val="19049A"/>
                </a:solidFill>
              </a:rPr>
              <a:t>			Color Fastness to water</a:t>
            </a:r>
            <a:br>
              <a:rPr lang="en-US" sz="2400" dirty="0">
                <a:solidFill>
                  <a:srgbClr val="19049A"/>
                </a:solidFill>
              </a:rPr>
            </a:br>
            <a:r>
              <a:rPr lang="en-US" sz="2400" dirty="0">
                <a:solidFill>
                  <a:srgbClr val="19049A"/>
                </a:solidFill>
              </a:rPr>
              <a:t>			Color Fastness to rubbing</a:t>
            </a:r>
            <a:br>
              <a:rPr lang="en-US" sz="2400" dirty="0">
                <a:solidFill>
                  <a:srgbClr val="19049A"/>
                </a:solidFill>
              </a:rPr>
            </a:br>
            <a:r>
              <a:rPr lang="en-US" sz="2400" dirty="0">
                <a:solidFill>
                  <a:srgbClr val="19049A"/>
                </a:solidFill>
              </a:rPr>
              <a:t>			Color Fastness to perspiration</a:t>
            </a:r>
            <a:br>
              <a:rPr lang="en-US" sz="2400" dirty="0">
                <a:solidFill>
                  <a:srgbClr val="19049A"/>
                </a:solidFill>
              </a:rPr>
            </a:br>
            <a:r>
              <a:rPr lang="en-US" sz="2400" dirty="0">
                <a:solidFill>
                  <a:srgbClr val="19049A"/>
                </a:solidFill>
              </a:rPr>
              <a:t>			Fabric Bursting</a:t>
            </a:r>
            <a:br>
              <a:rPr lang="en-US" sz="2400" dirty="0">
                <a:solidFill>
                  <a:srgbClr val="19049A"/>
                </a:solidFill>
              </a:rPr>
            </a:br>
            <a:r>
              <a:rPr lang="en-US" sz="2400" dirty="0">
                <a:solidFill>
                  <a:srgbClr val="19049A"/>
                </a:solidFill>
              </a:rPr>
              <a:t>			Pilling</a:t>
            </a:r>
            <a:br>
              <a:rPr lang="en-US" sz="2400" dirty="0">
                <a:solidFill>
                  <a:srgbClr val="19049A"/>
                </a:solidFill>
              </a:rPr>
            </a:br>
            <a:r>
              <a:rPr lang="en-US" sz="2400" dirty="0">
                <a:solidFill>
                  <a:srgbClr val="19049A"/>
                </a:solidFill>
              </a:rPr>
              <a:t>			Dimensional Stability to washing</a:t>
            </a:r>
            <a:br>
              <a:rPr lang="en-US" sz="2400" dirty="0">
                <a:solidFill>
                  <a:srgbClr val="19049A"/>
                </a:solidFill>
              </a:rPr>
            </a:br>
            <a:r>
              <a:rPr lang="en-US" sz="2400" dirty="0">
                <a:solidFill>
                  <a:srgbClr val="19049A"/>
                </a:solidFill>
              </a:rPr>
              <a:t>			Fabric Spirality </a:t>
            </a:r>
            <a:br>
              <a:rPr lang="en-US" sz="2400" dirty="0">
                <a:solidFill>
                  <a:srgbClr val="19049A"/>
                </a:solidFill>
              </a:rPr>
            </a:br>
            <a:r>
              <a:rPr lang="en-US" sz="2400" dirty="0">
                <a:solidFill>
                  <a:srgbClr val="19049A"/>
                </a:solidFill>
              </a:rPr>
              <a:t>			Ph value</a:t>
            </a:r>
            <a:br>
              <a:rPr lang="en-US" sz="2400" dirty="0">
                <a:solidFill>
                  <a:srgbClr val="19049A"/>
                </a:solidFill>
              </a:rPr>
            </a:br>
            <a:r>
              <a:rPr lang="en-US" sz="2400" dirty="0">
                <a:solidFill>
                  <a:srgbClr val="19049A"/>
                </a:solidFill>
              </a:rPr>
              <a:t>			Fabric GSM</a:t>
            </a:r>
            <a:br>
              <a:rPr lang="en-US" sz="2400" dirty="0">
                <a:solidFill>
                  <a:srgbClr val="19049A"/>
                </a:solidFill>
              </a:rPr>
            </a:br>
            <a:r>
              <a:rPr lang="en-US" sz="2400" dirty="0">
                <a:solidFill>
                  <a:srgbClr val="19049A"/>
                </a:solidFill>
              </a:rPr>
              <a:t>			Yarn Count</a:t>
            </a:r>
            <a:br>
              <a:rPr lang="en-US" sz="2400" dirty="0">
                <a:solidFill>
                  <a:srgbClr val="19049A"/>
                </a:solidFill>
              </a:rPr>
            </a:br>
            <a:br>
              <a:rPr lang="en-US" sz="2400" dirty="0">
                <a:solidFill>
                  <a:srgbClr val="19049A"/>
                </a:solidFill>
              </a:rPr>
            </a:br>
            <a:r>
              <a:rPr lang="en-US" sz="2400" dirty="0">
                <a:solidFill>
                  <a:srgbClr val="19049A"/>
                </a:solidFill>
              </a:rPr>
              <a:t>			</a:t>
            </a:r>
            <a:br>
              <a:rPr lang="en-US" sz="2400" dirty="0">
                <a:solidFill>
                  <a:srgbClr val="19049A"/>
                </a:solidFill>
              </a:rPr>
            </a:br>
            <a:r>
              <a:rPr lang="en-US" sz="2400" dirty="0">
                <a:solidFill>
                  <a:srgbClr val="19049A"/>
                </a:solidFill>
              </a:rPr>
              <a:t>			</a:t>
            </a:r>
          </a:p>
          <a:p>
            <a:endParaRPr lang="en-US" sz="2400" dirty="0">
              <a:solidFill>
                <a:srgbClr val="19049A"/>
              </a:solidFill>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37.jpg"/>
          <p:cNvPicPr>
            <a:picLocks noChangeAspect="1"/>
          </p:cNvPicPr>
          <p:nvPr/>
        </p:nvPicPr>
        <p:blipFill>
          <a:blip r:embed="rId2" cstate="email"/>
          <a:stretch>
            <a:fillRect/>
          </a:stretch>
        </p:blipFill>
        <p:spPr>
          <a:xfrm>
            <a:off x="258312" y="762000"/>
            <a:ext cx="8629271" cy="5014415"/>
          </a:xfrm>
          <a:prstGeom prst="rect">
            <a:avLst/>
          </a:prstGeom>
        </p:spPr>
      </p:pic>
      <p:sp>
        <p:nvSpPr>
          <p:cNvPr id="5"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37.jpg"/>
          <p:cNvPicPr>
            <a:picLocks noChangeAspect="1"/>
          </p:cNvPicPr>
          <p:nvPr/>
        </p:nvPicPr>
        <p:blipFill>
          <a:blip r:embed="rId2" cstate="email"/>
          <a:stretch>
            <a:fillRect/>
          </a:stretch>
        </p:blipFill>
        <p:spPr>
          <a:xfrm>
            <a:off x="272380" y="852985"/>
            <a:ext cx="8629271" cy="4862014"/>
          </a:xfrm>
          <a:prstGeom prst="rect">
            <a:avLst/>
          </a:prstGeom>
        </p:spPr>
      </p:pic>
      <p:sp>
        <p:nvSpPr>
          <p:cNvPr id="5"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37.jpg"/>
          <p:cNvPicPr>
            <a:picLocks noChangeAspect="1"/>
          </p:cNvPicPr>
          <p:nvPr/>
        </p:nvPicPr>
        <p:blipFill>
          <a:blip r:embed="rId2" cstate="email"/>
          <a:stretch>
            <a:fillRect/>
          </a:stretch>
        </p:blipFill>
        <p:spPr>
          <a:xfrm>
            <a:off x="272381" y="852985"/>
            <a:ext cx="8629269" cy="4862014"/>
          </a:xfrm>
          <a:prstGeom prst="rect">
            <a:avLst/>
          </a:prstGeom>
        </p:spPr>
      </p:pic>
      <p:sp>
        <p:nvSpPr>
          <p:cNvPr id="5"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pic>
        <p:nvPicPr>
          <p:cNvPr id="6" name="Picture 5" descr="DSCF5369.JPG"/>
          <p:cNvPicPr>
            <a:picLocks noChangeAspect="1"/>
          </p:cNvPicPr>
          <p:nvPr/>
        </p:nvPicPr>
        <p:blipFill>
          <a:blip r:embed="rId2" cstate="print"/>
          <a:stretch>
            <a:fillRect/>
          </a:stretch>
        </p:blipFill>
        <p:spPr>
          <a:xfrm>
            <a:off x="381000" y="285750"/>
            <a:ext cx="8077200" cy="6057900"/>
          </a:xfrm>
          <a:prstGeom prst="rect">
            <a:avLst/>
          </a:prstGeom>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 Placeholder 3"/>
          <p:cNvSpPr txBox="1">
            <a:spLocks/>
          </p:cNvSpPr>
          <p:nvPr/>
        </p:nvSpPr>
        <p:spPr bwMode="auto">
          <a:xfrm>
            <a:off x="673100" y="6080125"/>
            <a:ext cx="3213100" cy="396875"/>
          </a:xfrm>
          <a:prstGeom prst="rect">
            <a:avLst/>
          </a:prstGeom>
          <a:noFill/>
          <a:ln w="9525">
            <a:noFill/>
            <a:miter lim="800000"/>
            <a:headEnd/>
            <a:tailEnd/>
          </a:ln>
        </p:spPr>
        <p:txBody>
          <a:bodyPr/>
          <a:lstStyle/>
          <a:p>
            <a:pPr>
              <a:spcBef>
                <a:spcPct val="20000"/>
              </a:spcBef>
            </a:pPr>
            <a:r>
              <a:rPr lang="en-US" sz="2000" b="1" dirty="0"/>
              <a:t>Data color processing</a:t>
            </a:r>
            <a:endParaRPr lang="en-US" sz="2000" b="1" dirty="0">
              <a:latin typeface="Calibri" pitchFamily="34" charset="0"/>
            </a:endParaRPr>
          </a:p>
        </p:txBody>
      </p:sp>
      <p:sp>
        <p:nvSpPr>
          <p:cNvPr id="8"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pic>
        <p:nvPicPr>
          <p:cNvPr id="5" name="Picture 4" descr="DSCF5404.JPG"/>
          <p:cNvPicPr>
            <a:picLocks noChangeAspect="1"/>
          </p:cNvPicPr>
          <p:nvPr/>
        </p:nvPicPr>
        <p:blipFill>
          <a:blip r:embed="rId2" cstate="print"/>
          <a:stretch>
            <a:fillRect/>
          </a:stretch>
        </p:blipFill>
        <p:spPr>
          <a:xfrm>
            <a:off x="762000" y="381000"/>
            <a:ext cx="7620000" cy="5715000"/>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pic>
        <p:nvPicPr>
          <p:cNvPr id="14" name="Picture 13" descr="Lab Pic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685800"/>
            <a:ext cx="8229600" cy="5257800"/>
          </a:xfrm>
          <a:prstGeom prst="rect">
            <a:avLst/>
          </a:prstGeom>
        </p:spPr>
      </p:pic>
      <p:sp>
        <p:nvSpPr>
          <p:cNvPr id="20" name="Text Placeholder 3"/>
          <p:cNvSpPr txBox="1">
            <a:spLocks/>
          </p:cNvSpPr>
          <p:nvPr/>
        </p:nvSpPr>
        <p:spPr bwMode="auto">
          <a:xfrm>
            <a:off x="380999" y="6049683"/>
            <a:ext cx="2590800" cy="396875"/>
          </a:xfrm>
          <a:prstGeom prst="rect">
            <a:avLst/>
          </a:prstGeom>
          <a:noFill/>
          <a:ln w="9525">
            <a:noFill/>
            <a:miter lim="800000"/>
            <a:headEnd/>
            <a:tailEnd/>
          </a:ln>
        </p:spPr>
        <p:txBody>
          <a:bodyPr/>
          <a:lstStyle/>
          <a:p>
            <a:pPr>
              <a:spcBef>
                <a:spcPct val="20000"/>
              </a:spcBef>
            </a:pPr>
            <a:r>
              <a:rPr lang="en-US" sz="1600" b="1" dirty="0">
                <a:latin typeface="Calibri"/>
                <a:cs typeface="Calibri"/>
              </a:rPr>
              <a:t>Testing Lab</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pic>
        <p:nvPicPr>
          <p:cNvPr id="16" name="Picture 15" descr="Lab Pic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914400"/>
            <a:ext cx="8298180" cy="5029200"/>
          </a:xfrm>
          <a:prstGeom prst="rect">
            <a:avLst/>
          </a:prstGeom>
        </p:spPr>
      </p:pic>
      <p:sp>
        <p:nvSpPr>
          <p:cNvPr id="18" name="Text Placeholder 3"/>
          <p:cNvSpPr txBox="1">
            <a:spLocks/>
          </p:cNvSpPr>
          <p:nvPr/>
        </p:nvSpPr>
        <p:spPr bwMode="auto">
          <a:xfrm>
            <a:off x="381000" y="6019800"/>
            <a:ext cx="2590800" cy="396875"/>
          </a:xfrm>
          <a:prstGeom prst="rect">
            <a:avLst/>
          </a:prstGeom>
          <a:noFill/>
          <a:ln w="9525">
            <a:noFill/>
            <a:miter lim="800000"/>
            <a:headEnd/>
            <a:tailEnd/>
          </a:ln>
        </p:spPr>
        <p:txBody>
          <a:bodyPr/>
          <a:lstStyle/>
          <a:p>
            <a:pPr>
              <a:spcBef>
                <a:spcPct val="20000"/>
              </a:spcBef>
            </a:pPr>
            <a:r>
              <a:rPr lang="en-US" sz="1600" b="1" dirty="0">
                <a:latin typeface="Calibri"/>
                <a:cs typeface="Calibri"/>
              </a:rPr>
              <a:t>Lab Machines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152400" y="304800"/>
            <a:ext cx="8763000" cy="457200"/>
          </a:xfrm>
          <a:prstGeom prst="rect">
            <a:avLst/>
          </a:prstGeom>
          <a:noFill/>
          <a:ln w="9525">
            <a:noFill/>
            <a:miter lim="800000"/>
            <a:headEnd/>
            <a:tailEnd/>
          </a:ln>
        </p:spPr>
        <p:txBody>
          <a:bodyPr/>
          <a:lstStyle/>
          <a:p>
            <a:pPr marL="342900" indent="-342900" algn="ctr" eaLnBrk="0" hangingPunct="0"/>
            <a:r>
              <a:rPr lang="en-US" sz="2400" b="1" dirty="0">
                <a:solidFill>
                  <a:srgbClr val="000099"/>
                </a:solidFill>
              </a:rPr>
              <a:t> Certifications / Accreditations</a:t>
            </a:r>
          </a:p>
          <a:p>
            <a:pPr marL="342900" indent="-342900" algn="ctr" eaLnBrk="0" hangingPunct="0"/>
            <a:endParaRPr lang="en-US" sz="2400" b="1" dirty="0"/>
          </a:p>
        </p:txBody>
      </p:sp>
      <p:sp>
        <p:nvSpPr>
          <p:cNvPr id="9" name="Rectangle 5"/>
          <p:cNvSpPr>
            <a:spLocks noGrp="1" noChangeArrowheads="1"/>
          </p:cNvSpPr>
          <p:nvPr>
            <p:ph idx="1"/>
          </p:nvPr>
        </p:nvSpPr>
        <p:spPr>
          <a:xfrm>
            <a:off x="183107" y="1066800"/>
            <a:ext cx="8656093" cy="3657600"/>
          </a:xfrm>
        </p:spPr>
        <p:txBody>
          <a:bodyPr/>
          <a:lstStyle/>
          <a:p>
            <a:pPr algn="just" eaLnBrk="1" hangingPunct="1">
              <a:lnSpc>
                <a:spcPct val="90000"/>
              </a:lnSpc>
              <a:buFont typeface="Wingdings" pitchFamily="2" charset="2"/>
              <a:buNone/>
            </a:pPr>
            <a:r>
              <a:rPr lang="en-US" sz="1800" b="1" dirty="0">
                <a:solidFill>
                  <a:srgbClr val="000099"/>
                </a:solidFill>
                <a:latin typeface="Times New Roman" pitchFamily="18" charset="0"/>
                <a:ea typeface="MS PGothic" pitchFamily="34" charset="-128"/>
                <a:cs typeface="Times New Roman" pitchFamily="18" charset="0"/>
              </a:rPr>
              <a:t> 					</a:t>
            </a:r>
            <a:r>
              <a:rPr lang="en-US" sz="2000" b="1" u="sng" dirty="0">
                <a:solidFill>
                  <a:srgbClr val="7030A0"/>
                </a:solidFill>
                <a:latin typeface="Times New Roman" pitchFamily="18" charset="0"/>
                <a:ea typeface="MS PGothic" pitchFamily="34" charset="-128"/>
                <a:cs typeface="Times New Roman" pitchFamily="18" charset="0"/>
              </a:rPr>
              <a:t>Knitwear </a:t>
            </a:r>
          </a:p>
          <a:p>
            <a:pPr algn="just" eaLnBrk="1" hangingPunct="1">
              <a:lnSpc>
                <a:spcPct val="90000"/>
              </a:lnSpc>
              <a:buFont typeface="Wingdings" pitchFamily="2" charset="2"/>
              <a:buNone/>
            </a:pPr>
            <a:r>
              <a:rPr lang="en-US" sz="2000" b="1" u="sng" dirty="0">
                <a:solidFill>
                  <a:srgbClr val="7030A0"/>
                </a:solidFill>
                <a:latin typeface="Times New Roman" pitchFamily="18" charset="0"/>
                <a:ea typeface="MS PGothic" pitchFamily="34" charset="-128"/>
                <a:cs typeface="Times New Roman" pitchFamily="18" charset="0"/>
              </a:rPr>
              <a:t>Audit Agency</a:t>
            </a:r>
            <a:r>
              <a:rPr lang="en-US" sz="2000" b="1" dirty="0">
                <a:solidFill>
                  <a:srgbClr val="7030A0"/>
                </a:solidFill>
                <a:latin typeface="Times New Roman" pitchFamily="18" charset="0"/>
                <a:ea typeface="MS PGothic" pitchFamily="34" charset="-128"/>
                <a:cs typeface="Times New Roman" pitchFamily="18" charset="0"/>
              </a:rPr>
              <a:t>		</a:t>
            </a:r>
            <a:r>
              <a:rPr lang="en-US" sz="2000" b="1" u="sng" dirty="0">
                <a:solidFill>
                  <a:srgbClr val="7030A0"/>
                </a:solidFill>
                <a:latin typeface="Times New Roman" pitchFamily="18" charset="0"/>
                <a:ea typeface="MS PGothic" pitchFamily="34" charset="-128"/>
                <a:cs typeface="Times New Roman" pitchFamily="18" charset="0"/>
              </a:rPr>
              <a:t>Audit Category/Type</a:t>
            </a:r>
            <a:r>
              <a:rPr lang="en-US" sz="2000" b="1" dirty="0">
                <a:solidFill>
                  <a:srgbClr val="7030A0"/>
                </a:solidFill>
                <a:latin typeface="Times New Roman" pitchFamily="18" charset="0"/>
                <a:ea typeface="MS PGothic" pitchFamily="34" charset="-128"/>
                <a:cs typeface="Times New Roman" pitchFamily="18" charset="0"/>
              </a:rPr>
              <a:t>			</a:t>
            </a:r>
            <a:r>
              <a:rPr lang="en-US" sz="2000" b="1" u="sng" dirty="0" err="1">
                <a:solidFill>
                  <a:srgbClr val="7030A0"/>
                </a:solidFill>
                <a:latin typeface="Times New Roman" pitchFamily="18" charset="0"/>
                <a:ea typeface="MS PGothic" pitchFamily="34" charset="-128"/>
                <a:cs typeface="Times New Roman" pitchFamily="18" charset="0"/>
              </a:rPr>
              <a:t>Reuslt</a:t>
            </a:r>
            <a:endParaRPr lang="en-US" sz="2000" b="1" dirty="0">
              <a:solidFill>
                <a:srgbClr val="7030A0"/>
              </a:solidFill>
              <a:latin typeface="Times New Roman" pitchFamily="18" charset="0"/>
              <a:ea typeface="MS PGothic" pitchFamily="34" charset="-128"/>
              <a:cs typeface="Times New Roman" pitchFamily="18" charset="0"/>
            </a:endParaRP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Accord 	Accord -Structural, Fire &amp; Electrical	 safety		100%</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S.G.S.	BSCI-Social					B</a:t>
            </a:r>
            <a:endParaRPr lang="en-US" sz="1800" dirty="0">
              <a:solidFill>
                <a:srgbClr val="19049A"/>
              </a:solidFill>
              <a:latin typeface="Times New Roman" pitchFamily="18" charset="0"/>
              <a:ea typeface="MS PGothic" pitchFamily="34" charset="-128"/>
              <a:cs typeface="Times New Roman" pitchFamily="18" charset="0"/>
            </a:endParaRP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Eurofins	ICS -Social					91%  </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TUV		Technical/Process-Quality Management System	Score 84</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S.G.S.	C-TPAT -Security					Score 97</a:t>
            </a:r>
          </a:p>
          <a:p>
            <a:pPr eaLnBrk="1" hangingPunct="1">
              <a:lnSpc>
                <a:spcPct val="90000"/>
              </a:lnSpc>
            </a:pPr>
            <a:r>
              <a:rPr lang="en-US" sz="1800" b="1" dirty="0" err="1">
                <a:solidFill>
                  <a:srgbClr val="19049A"/>
                </a:solidFill>
                <a:latin typeface="Times New Roman" pitchFamily="18" charset="0"/>
                <a:ea typeface="MS PGothic" pitchFamily="34" charset="-128"/>
                <a:cs typeface="Times New Roman" pitchFamily="18" charset="0"/>
              </a:rPr>
              <a:t>Hohenstein</a:t>
            </a:r>
            <a:r>
              <a:rPr lang="en-US" sz="1800" b="1" dirty="0">
                <a:solidFill>
                  <a:srgbClr val="19049A"/>
                </a:solidFill>
                <a:latin typeface="Times New Roman" pitchFamily="18" charset="0"/>
                <a:ea typeface="MS PGothic" pitchFamily="34" charset="-128"/>
                <a:cs typeface="Times New Roman" pitchFamily="18" charset="0"/>
              </a:rPr>
              <a:t>	OEKO Tex -Human-Ecological 			Certified</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USB		Global Organic Textile Standard (GOTS)		Certified</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USB		Organic Content Standard (OCS)			Certified</a:t>
            </a:r>
          </a:p>
          <a:p>
            <a:pPr eaLnBrk="1" hangingPunct="1">
              <a:lnSpc>
                <a:spcPct val="90000"/>
              </a:lnSpc>
            </a:pPr>
            <a:r>
              <a:rPr lang="en-US" sz="1800" b="1" dirty="0">
                <a:solidFill>
                  <a:srgbClr val="19049A"/>
                </a:solidFill>
                <a:latin typeface="Times New Roman" pitchFamily="18" charset="0"/>
                <a:ea typeface="MS PGothic" pitchFamily="34" charset="-128"/>
                <a:cs typeface="Times New Roman" pitchFamily="18" charset="0"/>
              </a:rPr>
              <a:t>USB		Global Recycled Standard (GRS)			Certified</a:t>
            </a:r>
          </a:p>
        </p:txBody>
      </p:sp>
      <p:pic>
        <p:nvPicPr>
          <p:cNvPr id="10" name="Picture 9" descr="BSCI_logo.jpg"/>
          <p:cNvPicPr>
            <a:picLocks noChangeAspect="1"/>
          </p:cNvPicPr>
          <p:nvPr/>
        </p:nvPicPr>
        <p:blipFill>
          <a:blip r:embed="rId2" cstate="print"/>
          <a:stretch>
            <a:fillRect/>
          </a:stretch>
        </p:blipFill>
        <p:spPr>
          <a:xfrm>
            <a:off x="2667000" y="5004702"/>
            <a:ext cx="1144778" cy="565788"/>
          </a:xfrm>
          <a:prstGeom prst="rect">
            <a:avLst/>
          </a:prstGeom>
        </p:spPr>
      </p:pic>
      <p:pic>
        <p:nvPicPr>
          <p:cNvPr id="11" name="Picture 10" descr="ics.jpg"/>
          <p:cNvPicPr>
            <a:picLocks noChangeAspect="1"/>
          </p:cNvPicPr>
          <p:nvPr/>
        </p:nvPicPr>
        <p:blipFill>
          <a:blip r:embed="rId3" cstate="print"/>
          <a:stretch>
            <a:fillRect/>
          </a:stretch>
        </p:blipFill>
        <p:spPr>
          <a:xfrm>
            <a:off x="4419600" y="4933775"/>
            <a:ext cx="762000" cy="720183"/>
          </a:xfrm>
          <a:prstGeom prst="rect">
            <a:avLst/>
          </a:prstGeom>
        </p:spPr>
      </p:pic>
      <p:pic>
        <p:nvPicPr>
          <p:cNvPr id="13" name="Picture 12" descr="OEKO_100_RGB_ENGLISH.jpg"/>
          <p:cNvPicPr>
            <a:picLocks noChangeAspect="1"/>
          </p:cNvPicPr>
          <p:nvPr/>
        </p:nvPicPr>
        <p:blipFill>
          <a:blip r:embed="rId4" cstate="print"/>
          <a:stretch>
            <a:fillRect/>
          </a:stretch>
        </p:blipFill>
        <p:spPr>
          <a:xfrm>
            <a:off x="1066800" y="5723529"/>
            <a:ext cx="1066800" cy="705043"/>
          </a:xfrm>
          <a:prstGeom prst="rect">
            <a:avLst/>
          </a:prstGeom>
        </p:spPr>
      </p:pic>
      <p:pic>
        <p:nvPicPr>
          <p:cNvPr id="14" name="Picture 13" descr="ctpat_logo.jpg"/>
          <p:cNvPicPr>
            <a:picLocks noChangeAspect="1"/>
          </p:cNvPicPr>
          <p:nvPr/>
        </p:nvPicPr>
        <p:blipFill>
          <a:blip r:embed="rId5" cstate="print"/>
          <a:stretch>
            <a:fillRect/>
          </a:stretch>
        </p:blipFill>
        <p:spPr>
          <a:xfrm>
            <a:off x="7134452" y="4930933"/>
            <a:ext cx="1524000" cy="639557"/>
          </a:xfrm>
          <a:prstGeom prst="rect">
            <a:avLst/>
          </a:prstGeom>
        </p:spPr>
      </p:pic>
      <p:pic>
        <p:nvPicPr>
          <p:cNvPr id="16" name="Picture 15" descr="gscp.jpg"/>
          <p:cNvPicPr>
            <a:picLocks noChangeAspect="1"/>
          </p:cNvPicPr>
          <p:nvPr/>
        </p:nvPicPr>
        <p:blipFill>
          <a:blip r:embed="rId6" cstate="print"/>
          <a:stretch>
            <a:fillRect/>
          </a:stretch>
        </p:blipFill>
        <p:spPr>
          <a:xfrm>
            <a:off x="5715000" y="4918740"/>
            <a:ext cx="957072" cy="551688"/>
          </a:xfrm>
          <a:prstGeom prst="rect">
            <a:avLst/>
          </a:prstGeom>
        </p:spPr>
      </p:pic>
      <p:pic>
        <p:nvPicPr>
          <p:cNvPr id="51203" name="Picture 3" descr="\\DISKSTATION2\shared\COMPANY PROFILES\image002.png"/>
          <p:cNvPicPr>
            <a:picLocks noChangeAspect="1" noChangeArrowheads="1"/>
          </p:cNvPicPr>
          <p:nvPr/>
        </p:nvPicPr>
        <p:blipFill>
          <a:blip r:embed="rId7" cstate="print"/>
          <a:srcRect/>
          <a:stretch>
            <a:fillRect/>
          </a:stretch>
        </p:blipFill>
        <p:spPr bwMode="auto">
          <a:xfrm>
            <a:off x="3169558" y="5693082"/>
            <a:ext cx="869042" cy="827088"/>
          </a:xfrm>
          <a:prstGeom prst="rect">
            <a:avLst/>
          </a:prstGeom>
          <a:noFill/>
        </p:spPr>
      </p:pic>
      <p:pic>
        <p:nvPicPr>
          <p:cNvPr id="15" name="Picture 14" descr="Inline image 1">
            <a:extLst>
              <a:ext uri="{FF2B5EF4-FFF2-40B4-BE49-F238E27FC236}">
                <a16:creationId xmlns:a16="http://schemas.microsoft.com/office/drawing/2014/main" id="{3444D990-CACE-4870-9400-E84EAF971A20}"/>
              </a:ext>
            </a:extLst>
          </p:cNvPr>
          <p:cNvPicPr/>
          <p:nvPr/>
        </p:nvPicPr>
        <p:blipFill>
          <a:blip r:embed="rId8" r:link="rId9" cstate="screen">
            <a:extLst>
              <a:ext uri="{28A0092B-C50C-407E-A947-70E740481C1C}">
                <a14:useLocalDpi xmlns:a14="http://schemas.microsoft.com/office/drawing/2010/main"/>
              </a:ext>
            </a:extLst>
          </a:blip>
          <a:srcRect/>
          <a:stretch>
            <a:fillRect/>
          </a:stretch>
        </p:blipFill>
        <p:spPr bwMode="auto">
          <a:xfrm>
            <a:off x="455422" y="5108030"/>
            <a:ext cx="1790700" cy="466725"/>
          </a:xfrm>
          <a:prstGeom prst="rect">
            <a:avLst/>
          </a:prstGeom>
          <a:noFill/>
          <a:ln w="9525">
            <a:noFill/>
            <a:miter lim="800000"/>
            <a:headEnd/>
            <a:tailEnd/>
          </a:ln>
        </p:spPr>
      </p:pic>
      <p:pic>
        <p:nvPicPr>
          <p:cNvPr id="4" name="Picture 3" descr="A green and white logo with a leaf&#10;&#10;Description automatically generated">
            <a:extLst>
              <a:ext uri="{FF2B5EF4-FFF2-40B4-BE49-F238E27FC236}">
                <a16:creationId xmlns:a16="http://schemas.microsoft.com/office/drawing/2014/main" id="{F745F4E4-139C-D40B-CDD3-F9CEA6D981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2729" y="5672329"/>
            <a:ext cx="957071" cy="957071"/>
          </a:xfrm>
          <a:prstGeom prst="rect">
            <a:avLst/>
          </a:prstGeom>
        </p:spPr>
      </p:pic>
      <p:pic>
        <p:nvPicPr>
          <p:cNvPr id="7" name="Picture 6" descr="A logo with blue arrows and black text&#10;&#10;Description automatically generated">
            <a:extLst>
              <a:ext uri="{FF2B5EF4-FFF2-40B4-BE49-F238E27FC236}">
                <a16:creationId xmlns:a16="http://schemas.microsoft.com/office/drawing/2014/main" id="{2A51F381-7B14-7B5B-CD6D-0B448361175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26800" y="5832452"/>
            <a:ext cx="1426600" cy="644548"/>
          </a:xfrm>
          <a:prstGeom prst="rect">
            <a:avLst/>
          </a:prstGeom>
        </p:spPr>
      </p:pic>
    </p:spTree>
    <p:extLst>
      <p:ext uri="{BB962C8B-B14F-4D97-AF65-F5344CB8AC3E}">
        <p14:creationId xmlns:p14="http://schemas.microsoft.com/office/powerpoint/2010/main" val="413804317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03" name="Picture 3" descr="\\DISKSTATION2\shared\COMPANY PROFILES\image002.png"/>
          <p:cNvPicPr>
            <a:picLocks noChangeAspect="1" noChangeArrowheads="1"/>
          </p:cNvPicPr>
          <p:nvPr/>
        </p:nvPicPr>
        <p:blipFill>
          <a:blip r:embed="rId2" cstate="print"/>
          <a:srcRect/>
          <a:stretch>
            <a:fillRect/>
          </a:stretch>
        </p:blipFill>
        <p:spPr bwMode="auto">
          <a:xfrm>
            <a:off x="685799" y="1447800"/>
            <a:ext cx="2001631" cy="1905000"/>
          </a:xfrm>
          <a:prstGeom prst="rect">
            <a:avLst/>
          </a:prstGeom>
          <a:noFill/>
        </p:spPr>
      </p:pic>
      <p:sp>
        <p:nvSpPr>
          <p:cNvPr id="15" name="Content Placeholder 14"/>
          <p:cNvSpPr>
            <a:spLocks noGrp="1"/>
          </p:cNvSpPr>
          <p:nvPr>
            <p:ph idx="1"/>
          </p:nvPr>
        </p:nvSpPr>
        <p:spPr>
          <a:xfrm>
            <a:off x="457200" y="668787"/>
            <a:ext cx="8229600" cy="4525963"/>
          </a:xfrm>
        </p:spPr>
        <p:txBody>
          <a:bodyPr/>
          <a:lstStyle/>
          <a:p>
            <a:r>
              <a:rPr lang="en-US" dirty="0"/>
              <a:t>GOT S</a:t>
            </a:r>
          </a:p>
        </p:txBody>
      </p:sp>
      <p:pic>
        <p:nvPicPr>
          <p:cNvPr id="17" name="Picture 2" descr="\\DISKSTATION2\shared\COMPANY PROFILES\image001.png"/>
          <p:cNvPicPr>
            <a:picLocks noChangeAspect="1" noChangeArrowheads="1"/>
          </p:cNvPicPr>
          <p:nvPr/>
        </p:nvPicPr>
        <p:blipFill>
          <a:blip r:embed="rId3" cstate="print"/>
          <a:srcRect/>
          <a:stretch>
            <a:fillRect/>
          </a:stretch>
        </p:blipFill>
        <p:spPr bwMode="auto">
          <a:xfrm>
            <a:off x="6249167" y="616229"/>
            <a:ext cx="2132833" cy="1263398"/>
          </a:xfrm>
          <a:prstGeom prst="rect">
            <a:avLst/>
          </a:prstGeom>
          <a:noFill/>
        </p:spPr>
      </p:pic>
      <p:sp>
        <p:nvSpPr>
          <p:cNvPr id="20" name="Rectangle 7"/>
          <p:cNvSpPr>
            <a:spLocks noChangeArrowheads="1"/>
          </p:cNvSpPr>
          <p:nvPr/>
        </p:nvSpPr>
        <p:spPr bwMode="auto">
          <a:xfrm>
            <a:off x="152400" y="152400"/>
            <a:ext cx="8763000" cy="457200"/>
          </a:xfrm>
          <a:prstGeom prst="rect">
            <a:avLst/>
          </a:prstGeom>
          <a:noFill/>
          <a:ln w="9525">
            <a:noFill/>
            <a:miter lim="800000"/>
            <a:headEnd/>
            <a:tailEnd/>
          </a:ln>
        </p:spPr>
        <p:txBody>
          <a:bodyPr/>
          <a:lstStyle/>
          <a:p>
            <a:pPr marL="342900" indent="-342900" algn="ctr" eaLnBrk="0" hangingPunct="0"/>
            <a:r>
              <a:rPr lang="en-US" sz="2400" b="1" dirty="0">
                <a:solidFill>
                  <a:srgbClr val="000099"/>
                </a:solidFill>
              </a:rPr>
              <a:t> Certifications / Accreditations</a:t>
            </a:r>
          </a:p>
          <a:p>
            <a:pPr marL="342900" indent="-342900" algn="ctr" eaLnBrk="0" hangingPunct="0"/>
            <a:endParaRPr lang="en-US" sz="2400" b="1" dirty="0"/>
          </a:p>
        </p:txBody>
      </p:sp>
      <p:pic>
        <p:nvPicPr>
          <p:cNvPr id="7" name="Picture 6" descr="Sewing Section Pic-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800" y="3980796"/>
            <a:ext cx="3505200" cy="2514600"/>
          </a:xfrm>
          <a:prstGeom prst="rect">
            <a:avLst/>
          </a:prstGeom>
        </p:spPr>
      </p:pic>
      <p:pic>
        <p:nvPicPr>
          <p:cNvPr id="8" name="Picture 7" descr="Knitting Section Pic-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9168" y="1623828"/>
            <a:ext cx="3048000" cy="2286000"/>
          </a:xfrm>
          <a:prstGeom prst="rect">
            <a:avLst/>
          </a:prstGeom>
        </p:spPr>
      </p:pic>
      <p:pic>
        <p:nvPicPr>
          <p:cNvPr id="9" name="Picture 8" descr="Dyeing Section Pic-1.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05400" y="3988671"/>
            <a:ext cx="3544664" cy="2546129"/>
          </a:xfrm>
          <a:prstGeom prst="rect">
            <a:avLst/>
          </a:prstGeom>
        </p:spPr>
      </p:pic>
      <p:pic>
        <p:nvPicPr>
          <p:cNvPr id="10" name="Picture 9" descr="Knitting Section Pic-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67544" y="1584434"/>
            <a:ext cx="2971800" cy="2301766"/>
          </a:xfrm>
          <a:prstGeom prst="rect">
            <a:avLst/>
          </a:prstGeom>
        </p:spPr>
      </p:pic>
    </p:spTree>
    <p:extLst>
      <p:ext uri="{BB962C8B-B14F-4D97-AF65-F5344CB8AC3E}">
        <p14:creationId xmlns:p14="http://schemas.microsoft.com/office/powerpoint/2010/main" val="178774127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ext Placeholder 3"/>
          <p:cNvSpPr>
            <a:spLocks noGrp="1"/>
          </p:cNvSpPr>
          <p:nvPr>
            <p:ph type="body" sz="half" idx="2"/>
          </p:nvPr>
        </p:nvSpPr>
        <p:spPr>
          <a:xfrm>
            <a:off x="2133600" y="6096000"/>
            <a:ext cx="5334000" cy="395288"/>
          </a:xfrm>
        </p:spPr>
        <p:txBody>
          <a:bodyPr/>
          <a:lstStyle/>
          <a:p>
            <a:pPr eaLnBrk="1" hangingPunct="1"/>
            <a:r>
              <a:rPr lang="en-US" sz="2000" b="1" dirty="0"/>
              <a:t>Full time Doctor &amp; Nurse available on site</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2971800" y="6400800"/>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Welfare Facility</a:t>
            </a:r>
          </a:p>
        </p:txBody>
      </p:sp>
      <p:pic>
        <p:nvPicPr>
          <p:cNvPr id="51202" name="Picture 2" descr="C:\Users\Ivon Hossain\Desktop\Pic\mm.jpg"/>
          <p:cNvPicPr>
            <a:picLocks noChangeAspect="1" noChangeArrowheads="1"/>
          </p:cNvPicPr>
          <p:nvPr/>
        </p:nvPicPr>
        <p:blipFill>
          <a:blip r:embed="rId2" cstate="print"/>
          <a:srcRect/>
          <a:stretch>
            <a:fillRect/>
          </a:stretch>
        </p:blipFill>
        <p:spPr bwMode="auto">
          <a:xfrm>
            <a:off x="199840" y="152400"/>
            <a:ext cx="3962400" cy="2819400"/>
          </a:xfrm>
          <a:prstGeom prst="rect">
            <a:avLst/>
          </a:prstGeom>
          <a:noFill/>
        </p:spPr>
      </p:pic>
      <p:pic>
        <p:nvPicPr>
          <p:cNvPr id="51203" name="Picture 3" descr="C:\Users\Ivon Hossain\Desktop\Pic\1 - Windows Photo Viewer.jpg"/>
          <p:cNvPicPr>
            <a:picLocks noChangeAspect="1" noChangeArrowheads="1"/>
          </p:cNvPicPr>
          <p:nvPr/>
        </p:nvPicPr>
        <p:blipFill>
          <a:blip r:embed="rId3" cstate="print"/>
          <a:srcRect/>
          <a:stretch>
            <a:fillRect/>
          </a:stretch>
        </p:blipFill>
        <p:spPr bwMode="auto">
          <a:xfrm>
            <a:off x="4267200" y="152400"/>
            <a:ext cx="4648200" cy="2822624"/>
          </a:xfrm>
          <a:prstGeom prst="rect">
            <a:avLst/>
          </a:prstGeom>
          <a:noFill/>
        </p:spPr>
      </p:pic>
      <p:pic>
        <p:nvPicPr>
          <p:cNvPr id="51204" name="Picture 4" descr="C:\Users\Ivon Hossain\Desktop\Pic\D-R.png"/>
          <p:cNvPicPr>
            <a:picLocks noChangeAspect="1" noChangeArrowheads="1"/>
          </p:cNvPicPr>
          <p:nvPr/>
        </p:nvPicPr>
        <p:blipFill>
          <a:blip r:embed="rId4" cstate="print"/>
          <a:srcRect/>
          <a:stretch>
            <a:fillRect/>
          </a:stretch>
        </p:blipFill>
        <p:spPr bwMode="auto">
          <a:xfrm>
            <a:off x="199840" y="3048000"/>
            <a:ext cx="3991160" cy="2971800"/>
          </a:xfrm>
          <a:prstGeom prst="rect">
            <a:avLst/>
          </a:prstGeom>
          <a:noFill/>
        </p:spPr>
      </p:pic>
      <p:pic>
        <p:nvPicPr>
          <p:cNvPr id="51207" name="Picture 7" descr="C:\Users\Ivon Hossain\Desktop\Pic\P.png"/>
          <p:cNvPicPr>
            <a:picLocks noChangeAspect="1" noChangeArrowheads="1"/>
          </p:cNvPicPr>
          <p:nvPr/>
        </p:nvPicPr>
        <p:blipFill>
          <a:blip r:embed="rId5" cstate="print"/>
          <a:srcRect/>
          <a:stretch>
            <a:fillRect/>
          </a:stretch>
        </p:blipFill>
        <p:spPr bwMode="auto">
          <a:xfrm>
            <a:off x="4267200" y="3048001"/>
            <a:ext cx="4648200" cy="2971799"/>
          </a:xfrm>
          <a:prstGeom prst="rect">
            <a:avLst/>
          </a:prstGeom>
          <a:noFill/>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1295400" y="1676400"/>
            <a:ext cx="6248400" cy="3810000"/>
          </a:xfrm>
          <a:prstGeom prst="rect">
            <a:avLst/>
          </a:prstGeom>
          <a:noFill/>
          <a:ln w="9525">
            <a:noFill/>
            <a:miter lim="800000"/>
            <a:headEnd/>
            <a:tailEnd/>
          </a:ln>
        </p:spPr>
        <p:txBody>
          <a:bodyPr/>
          <a:lstStyle/>
          <a:p>
            <a:pPr algn="ctr">
              <a:spcBef>
                <a:spcPct val="20000"/>
              </a:spcBef>
              <a:buFont typeface="Arial" charset="0"/>
              <a:buNone/>
            </a:pPr>
            <a:r>
              <a:rPr lang="en-US" sz="6600" b="1" dirty="0">
                <a:solidFill>
                  <a:srgbClr val="000099"/>
                </a:solidFill>
                <a:latin typeface="Arial Black" pitchFamily="34" charset="0"/>
              </a:rPr>
              <a:t>Health</a:t>
            </a:r>
            <a:br>
              <a:rPr lang="en-US" sz="6600" b="1" dirty="0">
                <a:solidFill>
                  <a:srgbClr val="000099"/>
                </a:solidFill>
                <a:latin typeface="Arial Black" pitchFamily="34" charset="0"/>
              </a:rPr>
            </a:br>
            <a:r>
              <a:rPr lang="en-US" sz="6600" b="1" dirty="0">
                <a:solidFill>
                  <a:srgbClr val="000099"/>
                </a:solidFill>
                <a:latin typeface="Arial Black" pitchFamily="34" charset="0"/>
              </a:rPr>
              <a:t>&amp;</a:t>
            </a:r>
            <a:br>
              <a:rPr lang="en-US" sz="6600" b="1" dirty="0">
                <a:solidFill>
                  <a:srgbClr val="000099"/>
                </a:solidFill>
                <a:latin typeface="Arial Black" pitchFamily="34" charset="0"/>
              </a:rPr>
            </a:br>
            <a:r>
              <a:rPr lang="en-US" sz="6600" b="1" dirty="0">
                <a:solidFill>
                  <a:srgbClr val="000099"/>
                </a:solidFill>
                <a:latin typeface="Arial Black" pitchFamily="34" charset="0"/>
              </a:rPr>
              <a:t>Safety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Text Placeholder 3"/>
          <p:cNvSpPr>
            <a:spLocks noGrp="1"/>
          </p:cNvSpPr>
          <p:nvPr>
            <p:ph type="body" sz="half" idx="2"/>
          </p:nvPr>
        </p:nvSpPr>
        <p:spPr>
          <a:xfrm>
            <a:off x="914400" y="6081713"/>
            <a:ext cx="8229600" cy="395287"/>
          </a:xfrm>
        </p:spPr>
        <p:txBody>
          <a:bodyPr/>
          <a:lstStyle/>
          <a:p>
            <a:pPr eaLnBrk="1" hangingPunct="1"/>
            <a:r>
              <a:rPr lang="en-US" sz="2000" b="1" dirty="0"/>
              <a:t>Evacuation Plan with necessary fire fighting equipments on each floor</a:t>
            </a:r>
          </a:p>
        </p:txBody>
      </p:sp>
      <p:sp>
        <p:nvSpPr>
          <p:cNvPr id="11" name="Text Placeholder 3"/>
          <p:cNvSpPr txBox="1">
            <a:spLocks/>
          </p:cNvSpPr>
          <p:nvPr/>
        </p:nvSpPr>
        <p:spPr bwMode="auto">
          <a:xfrm>
            <a:off x="3352800" y="6400800"/>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Health &amp; Safety</a:t>
            </a:r>
          </a:p>
        </p:txBody>
      </p:sp>
      <p:sp>
        <p:nvSpPr>
          <p:cNvPr id="5" name="Picture Placeholder 4"/>
          <p:cNvSpPr>
            <a:spLocks noGrp="1"/>
          </p:cNvSpPr>
          <p:nvPr>
            <p:ph type="pic" idx="1"/>
          </p:nvPr>
        </p:nvSpPr>
        <p:spPr/>
        <p:txBody>
          <a:bodyPr/>
          <a:lstStyle/>
          <a:p>
            <a:endParaRPr lang="en-BD"/>
          </a:p>
        </p:txBody>
      </p:sp>
      <p:pic>
        <p:nvPicPr>
          <p:cNvPr id="52226" name="Picture 2" descr="\\10.0.1.100\hr complience\01. SHOVON KNITWEAR\02. PARIS\PIC\EX2.jpeg"/>
          <p:cNvPicPr>
            <a:picLocks noChangeAspect="1" noChangeArrowheads="1"/>
          </p:cNvPicPr>
          <p:nvPr/>
        </p:nvPicPr>
        <p:blipFill>
          <a:blip r:embed="rId2" cstate="print"/>
          <a:srcRect/>
          <a:stretch>
            <a:fillRect/>
          </a:stretch>
        </p:blipFill>
        <p:spPr bwMode="auto">
          <a:xfrm>
            <a:off x="711200" y="228600"/>
            <a:ext cx="7823200" cy="5867400"/>
          </a:xfrm>
          <a:prstGeom prst="rect">
            <a:avLst/>
          </a:prstGeom>
          <a:noFill/>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Placeholder 17" descr="_25A1627.JPG"/>
          <p:cNvPicPr>
            <a:picLocks noChangeAspect="1"/>
          </p:cNvPicPr>
          <p:nvPr/>
        </p:nvPicPr>
        <p:blipFill>
          <a:blip r:embed="rId2" cstate="print"/>
          <a:srcRect/>
          <a:stretch>
            <a:fillRect/>
          </a:stretch>
        </p:blipFill>
        <p:spPr bwMode="auto">
          <a:xfrm>
            <a:off x="609600" y="304800"/>
            <a:ext cx="3910013" cy="5867400"/>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
        <p:nvSpPr>
          <p:cNvPr id="125962" name="Text Placeholder 3"/>
          <p:cNvSpPr txBox="1">
            <a:spLocks/>
          </p:cNvSpPr>
          <p:nvPr/>
        </p:nvSpPr>
        <p:spPr bwMode="auto">
          <a:xfrm>
            <a:off x="1981200" y="6172201"/>
            <a:ext cx="6324600" cy="380999"/>
          </a:xfrm>
          <a:prstGeom prst="rect">
            <a:avLst/>
          </a:prstGeom>
          <a:noFill/>
          <a:ln w="9525">
            <a:noFill/>
            <a:miter lim="800000"/>
            <a:headEnd/>
            <a:tailEnd/>
          </a:ln>
        </p:spPr>
        <p:txBody>
          <a:bodyPr/>
          <a:lstStyle/>
          <a:p>
            <a:pPr>
              <a:spcBef>
                <a:spcPct val="20000"/>
              </a:spcBef>
            </a:pPr>
            <a:r>
              <a:rPr lang="en-US" sz="1800" b="1" dirty="0"/>
              <a:t>Fire Fighting equipments &amp; Alarm Control Panel</a:t>
            </a:r>
          </a:p>
        </p:txBody>
      </p:sp>
      <p:sp>
        <p:nvSpPr>
          <p:cNvPr id="2"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pic>
        <p:nvPicPr>
          <p:cNvPr id="7" name="Picture 3" descr="C:\Users\Babu\Desktop\F5E12V~F\Panel Board.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34000" y="318655"/>
            <a:ext cx="3124200" cy="5680363"/>
          </a:xfrm>
          <a:prstGeom prst="rect">
            <a:avLst/>
          </a:prstGeom>
          <a:noFill/>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
        <p:nvSpPr>
          <p:cNvPr id="125962" name="Text Placeholder 3"/>
          <p:cNvSpPr txBox="1">
            <a:spLocks/>
          </p:cNvSpPr>
          <p:nvPr/>
        </p:nvSpPr>
        <p:spPr bwMode="auto">
          <a:xfrm>
            <a:off x="1905000" y="6096000"/>
            <a:ext cx="5943600" cy="380999"/>
          </a:xfrm>
          <a:prstGeom prst="rect">
            <a:avLst/>
          </a:prstGeom>
          <a:noFill/>
          <a:ln w="9525">
            <a:noFill/>
            <a:miter lim="800000"/>
            <a:headEnd/>
            <a:tailEnd/>
          </a:ln>
        </p:spPr>
        <p:txBody>
          <a:bodyPr/>
          <a:lstStyle/>
          <a:p>
            <a:pPr>
              <a:spcBef>
                <a:spcPct val="20000"/>
              </a:spcBef>
            </a:pPr>
            <a:r>
              <a:rPr lang="en-US" sz="1800" b="1" dirty="0"/>
              <a:t>Fire Doors, Smoke Alarm &amp; Sprinklers on each floor</a:t>
            </a:r>
          </a:p>
        </p:txBody>
      </p:sp>
      <p:sp>
        <p:nvSpPr>
          <p:cNvPr id="2"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pic>
        <p:nvPicPr>
          <p:cNvPr id="8" name="Picture 7" descr="Fire Door 2.JPG"/>
          <p:cNvPicPr>
            <a:picLocks noChangeAspect="1"/>
          </p:cNvPicPr>
          <p:nvPr/>
        </p:nvPicPr>
        <p:blipFill>
          <a:blip r:embed="rId2" cstate="print"/>
          <a:stretch>
            <a:fillRect/>
          </a:stretch>
        </p:blipFill>
        <p:spPr>
          <a:xfrm>
            <a:off x="304800" y="533400"/>
            <a:ext cx="4191000" cy="5456208"/>
          </a:xfrm>
          <a:prstGeom prst="rect">
            <a:avLst/>
          </a:prstGeom>
        </p:spPr>
      </p:pic>
      <p:pic>
        <p:nvPicPr>
          <p:cNvPr id="51202" name="Picture 2" descr="C:\Users\Babu\Downloads\DSCF0684.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62600" y="457200"/>
            <a:ext cx="1678316" cy="2590799"/>
          </a:xfrm>
          <a:prstGeom prst="rect">
            <a:avLst/>
          </a:prstGeom>
          <a:noFill/>
        </p:spPr>
      </p:pic>
      <p:pic>
        <p:nvPicPr>
          <p:cNvPr id="51204" name="Picture 4" descr="C:\Users\Babu\Desktop\F5E12V~F\Sprinkler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57800" y="3352800"/>
            <a:ext cx="2133600" cy="2667000"/>
          </a:xfrm>
          <a:prstGeom prst="rect">
            <a:avLst/>
          </a:prstGeom>
          <a:noFill/>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81" name="Picture Placeholder 17" descr="_25A1627.JPG"/>
          <p:cNvPicPr>
            <a:picLocks noChangeAspect="1"/>
          </p:cNvPicPr>
          <p:nvPr/>
        </p:nvPicPr>
        <p:blipFill>
          <a:blip r:embed="rId2" cstate="print"/>
          <a:srcRect/>
          <a:stretch>
            <a:fillRect/>
          </a:stretch>
        </p:blipFill>
        <p:spPr bwMode="auto">
          <a:xfrm>
            <a:off x="533400" y="457200"/>
            <a:ext cx="8153400" cy="54308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33400" y="6096000"/>
            <a:ext cx="5486400" cy="396875"/>
          </a:xfrm>
          <a:prstGeom prst="rect">
            <a:avLst/>
          </a:prstGeom>
          <a:noFill/>
          <a:ln w="9525">
            <a:noFill/>
            <a:miter lim="800000"/>
            <a:headEnd/>
            <a:tailEnd/>
          </a:ln>
        </p:spPr>
        <p:txBody>
          <a:bodyPr/>
          <a:lstStyle/>
          <a:p>
            <a:pPr>
              <a:spcBef>
                <a:spcPct val="20000"/>
              </a:spcBef>
            </a:pPr>
            <a:r>
              <a:rPr lang="en-US" sz="2000" b="1"/>
              <a:t>Central Fire Fighting system</a:t>
            </a:r>
            <a:endParaRPr lang="en-US" sz="2000" b="1">
              <a:latin typeface="Calibri" pitchFamily="34" charset="0"/>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0657" name="Picture Placeholder 17" descr="_25A1627.JPG"/>
          <p:cNvPicPr>
            <a:picLocks noGrp="1" noChangeAspect="1"/>
          </p:cNvPicPr>
          <p:nvPr>
            <p:ph type="pic" idx="1"/>
          </p:nvPr>
        </p:nvPicPr>
        <p:blipFill>
          <a:blip r:embed="rId2" cstate="print"/>
          <a:srcRect/>
          <a:stretch>
            <a:fillRect/>
          </a:stretch>
        </p:blipFill>
        <p:spPr>
          <a:xfrm>
            <a:off x="533400" y="533400"/>
            <a:ext cx="8153400" cy="5432425"/>
          </a:xfrm>
        </p:spPr>
      </p:pic>
      <p:sp>
        <p:nvSpPr>
          <p:cNvPr id="70658" name="Text Placeholder 3"/>
          <p:cNvSpPr>
            <a:spLocks noGrp="1"/>
          </p:cNvSpPr>
          <p:nvPr>
            <p:ph type="body" sz="half" idx="2"/>
          </p:nvPr>
        </p:nvSpPr>
        <p:spPr>
          <a:xfrm>
            <a:off x="533400" y="6096000"/>
            <a:ext cx="4267200" cy="395288"/>
          </a:xfrm>
        </p:spPr>
        <p:txBody>
          <a:bodyPr/>
          <a:lstStyle/>
          <a:p>
            <a:pPr eaLnBrk="1" hangingPunct="1"/>
            <a:r>
              <a:rPr lang="en-US" sz="2000" b="1" dirty="0"/>
              <a:t>Fire Fighting Training done monthly</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4" name="Picture Placeholder 17" descr="_25A1627.JPG"/>
          <p:cNvPicPr>
            <a:picLocks noChangeAspect="1"/>
          </p:cNvPicPr>
          <p:nvPr/>
        </p:nvPicPr>
        <p:blipFill>
          <a:blip r:embed="rId2" cstate="print"/>
          <a:srcRect/>
          <a:stretch>
            <a:fillRect/>
          </a:stretch>
        </p:blipFill>
        <p:spPr bwMode="auto">
          <a:xfrm>
            <a:off x="609600" y="609600"/>
            <a:ext cx="8001000" cy="53292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28007" name="Text Placeholder 3"/>
          <p:cNvSpPr txBox="1">
            <a:spLocks/>
          </p:cNvSpPr>
          <p:nvPr/>
        </p:nvSpPr>
        <p:spPr bwMode="auto">
          <a:xfrm>
            <a:off x="685800" y="6096000"/>
            <a:ext cx="4419600" cy="396875"/>
          </a:xfrm>
          <a:prstGeom prst="rect">
            <a:avLst/>
          </a:prstGeom>
          <a:noFill/>
          <a:ln w="9525">
            <a:noFill/>
            <a:miter lim="800000"/>
            <a:headEnd/>
            <a:tailEnd/>
          </a:ln>
        </p:spPr>
        <p:txBody>
          <a:bodyPr/>
          <a:lstStyle/>
          <a:p>
            <a:r>
              <a:rPr lang="en-US" sz="1800" b="1" dirty="0"/>
              <a:t>Fire Fighting Training done monthly</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9" name="Picture Placeholder 17" descr="_25A1627.JPG"/>
          <p:cNvPicPr>
            <a:picLocks noChangeAspect="1"/>
          </p:cNvPicPr>
          <p:nvPr/>
        </p:nvPicPr>
        <p:blipFill>
          <a:blip r:embed="rId2" cstate="print"/>
          <a:srcRect/>
          <a:stretch>
            <a:fillRect/>
          </a:stretch>
        </p:blipFill>
        <p:spPr bwMode="auto">
          <a:xfrm>
            <a:off x="533400" y="609600"/>
            <a:ext cx="8077200" cy="53800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457200" y="6096000"/>
            <a:ext cx="3213100" cy="396875"/>
          </a:xfrm>
          <a:prstGeom prst="rect">
            <a:avLst/>
          </a:prstGeom>
          <a:noFill/>
          <a:ln w="9525">
            <a:noFill/>
            <a:miter lim="800000"/>
            <a:headEnd/>
            <a:tailEnd/>
          </a:ln>
        </p:spPr>
        <p:txBody>
          <a:bodyPr/>
          <a:lstStyle/>
          <a:p>
            <a:pPr>
              <a:spcBef>
                <a:spcPct val="20000"/>
              </a:spcBef>
            </a:pPr>
            <a:r>
              <a:rPr lang="en-US" sz="2000" b="1" dirty="0"/>
              <a:t>Fire Drill done monthly</a:t>
            </a:r>
            <a:endParaRPr lang="en-US" sz="2000" b="1" dirty="0">
              <a:latin typeface="Calibri" pitchFamily="34" charset="0"/>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pic>
        <p:nvPicPr>
          <p:cNvPr id="130057" name="Picture Placeholder 17" descr="_25A1627.JPG"/>
          <p:cNvPicPr>
            <a:picLocks noChangeAspect="1"/>
          </p:cNvPicPr>
          <p:nvPr/>
        </p:nvPicPr>
        <p:blipFill>
          <a:blip r:embed="rId2" cstate="print"/>
          <a:srcRect/>
          <a:stretch>
            <a:fillRect/>
          </a:stretch>
        </p:blipFill>
        <p:spPr bwMode="auto">
          <a:xfrm>
            <a:off x="609600" y="685800"/>
            <a:ext cx="8077200" cy="5380038"/>
          </a:xfrm>
          <a:prstGeom prst="rect">
            <a:avLst/>
          </a:prstGeom>
          <a:noFill/>
          <a:ln w="9525">
            <a:noFill/>
            <a:miter lim="800000"/>
            <a:headEnd/>
            <a:tailEnd/>
          </a:ln>
        </p:spPr>
      </p:pic>
      <p:sp>
        <p:nvSpPr>
          <p:cNvPr id="130058" name="Text Placeholder 3"/>
          <p:cNvSpPr txBox="1">
            <a:spLocks/>
          </p:cNvSpPr>
          <p:nvPr/>
        </p:nvSpPr>
        <p:spPr bwMode="auto">
          <a:xfrm>
            <a:off x="609600" y="6096000"/>
            <a:ext cx="5029200" cy="396875"/>
          </a:xfrm>
          <a:prstGeom prst="rect">
            <a:avLst/>
          </a:prstGeom>
          <a:noFill/>
          <a:ln w="9525">
            <a:noFill/>
            <a:miter lim="800000"/>
            <a:headEnd/>
            <a:tailEnd/>
          </a:ln>
        </p:spPr>
        <p:txBody>
          <a:bodyPr/>
          <a:lstStyle/>
          <a:p>
            <a:pPr>
              <a:spcBef>
                <a:spcPct val="20000"/>
              </a:spcBef>
            </a:pPr>
            <a:r>
              <a:rPr lang="en-US" sz="1800" b="1" dirty="0"/>
              <a:t>Fire Drill Assembly done monthly</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8609" name="Picture Placeholder 17" descr="_25A1627.JPG"/>
          <p:cNvPicPr>
            <a:picLocks noGrp="1" noChangeAspect="1"/>
          </p:cNvPicPr>
          <p:nvPr>
            <p:ph type="pic" idx="1"/>
          </p:nvPr>
        </p:nvPicPr>
        <p:blipFill>
          <a:blip r:embed="rId2" cstate="print"/>
          <a:srcRect/>
          <a:stretch>
            <a:fillRect/>
          </a:stretch>
        </p:blipFill>
        <p:spPr>
          <a:xfrm>
            <a:off x="685800" y="609600"/>
            <a:ext cx="7848600" cy="5230813"/>
          </a:xfrm>
        </p:spPr>
      </p:pic>
      <p:sp>
        <p:nvSpPr>
          <p:cNvPr id="68610" name="Text Placeholder 3"/>
          <p:cNvSpPr>
            <a:spLocks noGrp="1"/>
          </p:cNvSpPr>
          <p:nvPr>
            <p:ph type="body" sz="half" idx="2"/>
          </p:nvPr>
        </p:nvSpPr>
        <p:spPr>
          <a:xfrm>
            <a:off x="609600" y="5943600"/>
            <a:ext cx="3213100" cy="395288"/>
          </a:xfrm>
        </p:spPr>
        <p:txBody>
          <a:bodyPr/>
          <a:lstStyle/>
          <a:p>
            <a:pPr eaLnBrk="1" hangingPunct="1"/>
            <a:r>
              <a:rPr lang="en-US" sz="2000" b="1"/>
              <a:t>Clean Dinning Area</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6" name="Picture Placeholder 17" descr="_25A1627.JPG"/>
          <p:cNvPicPr>
            <a:picLocks noChangeAspect="1"/>
          </p:cNvPicPr>
          <p:nvPr/>
        </p:nvPicPr>
        <p:blipFill>
          <a:blip r:embed="rId2" cstate="print"/>
          <a:srcRect/>
          <a:stretch>
            <a:fillRect/>
          </a:stretch>
        </p:blipFill>
        <p:spPr bwMode="auto">
          <a:xfrm>
            <a:off x="685800" y="6858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1078" name="Text Placeholder 3"/>
          <p:cNvSpPr txBox="1">
            <a:spLocks/>
          </p:cNvSpPr>
          <p:nvPr/>
        </p:nvSpPr>
        <p:spPr bwMode="auto">
          <a:xfrm>
            <a:off x="685800" y="6096000"/>
            <a:ext cx="3213100" cy="396875"/>
          </a:xfrm>
          <a:prstGeom prst="rect">
            <a:avLst/>
          </a:prstGeom>
          <a:noFill/>
          <a:ln w="9525">
            <a:noFill/>
            <a:miter lim="800000"/>
            <a:headEnd/>
            <a:tailEnd/>
          </a:ln>
        </p:spPr>
        <p:txBody>
          <a:bodyPr/>
          <a:lstStyle/>
          <a:p>
            <a:r>
              <a:rPr lang="en-US" sz="1800" b="1"/>
              <a:t>Canteen</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609600" y="5943600"/>
            <a:ext cx="5105400" cy="396875"/>
          </a:xfrm>
          <a:prstGeom prst="rect">
            <a:avLst/>
          </a:prstGeom>
          <a:noFill/>
          <a:ln w="9525">
            <a:noFill/>
            <a:miter lim="800000"/>
            <a:headEnd/>
            <a:tailEnd/>
          </a:ln>
        </p:spPr>
        <p:txBody>
          <a:bodyPr/>
          <a:lstStyle/>
          <a:p>
            <a:pPr>
              <a:spcBef>
                <a:spcPct val="20000"/>
              </a:spcBef>
            </a:pPr>
            <a:r>
              <a:rPr lang="en-US" sz="2000" b="1">
                <a:latin typeface="Calibri" pitchFamily="34" charset="0"/>
              </a:rPr>
              <a:t>Drinking water purification system</a:t>
            </a:r>
          </a:p>
        </p:txBody>
      </p:sp>
      <p:pic>
        <p:nvPicPr>
          <p:cNvPr id="132104" name="Picture Placeholder 17" descr="_25A1627.JPG"/>
          <p:cNvPicPr>
            <a:picLocks noChangeAspect="1"/>
          </p:cNvPicPr>
          <p:nvPr/>
        </p:nvPicPr>
        <p:blipFill>
          <a:blip r:embed="rId2" cstate="print"/>
          <a:srcRect/>
          <a:stretch>
            <a:fillRect/>
          </a:stretch>
        </p:blipFill>
        <p:spPr bwMode="auto">
          <a:xfrm>
            <a:off x="685800" y="688975"/>
            <a:ext cx="7772400" cy="5178425"/>
          </a:xfrm>
          <a:prstGeom prst="rect">
            <a:avLst/>
          </a:prstGeom>
          <a:noFill/>
          <a:ln w="9525">
            <a:noFill/>
            <a:miter lim="800000"/>
            <a:headEnd/>
            <a:tailEnd/>
          </a:ln>
        </p:spPr>
      </p:pic>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762000" y="6172200"/>
            <a:ext cx="3213100" cy="395288"/>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3125" name="Text Placeholder 3"/>
          <p:cNvSpPr txBox="1">
            <a:spLocks/>
          </p:cNvSpPr>
          <p:nvPr/>
        </p:nvSpPr>
        <p:spPr bwMode="auto">
          <a:xfrm>
            <a:off x="685800" y="6156325"/>
            <a:ext cx="7772400" cy="396875"/>
          </a:xfrm>
          <a:prstGeom prst="rect">
            <a:avLst/>
          </a:prstGeom>
          <a:noFill/>
          <a:ln w="9525">
            <a:noFill/>
            <a:miter lim="800000"/>
            <a:headEnd/>
            <a:tailEnd/>
          </a:ln>
        </p:spPr>
        <p:txBody>
          <a:bodyPr/>
          <a:lstStyle/>
          <a:p>
            <a:pPr>
              <a:spcBef>
                <a:spcPct val="20000"/>
              </a:spcBef>
            </a:pPr>
            <a:r>
              <a:rPr lang="en-US" sz="1800" b="1"/>
              <a:t>Pure Drinking water Available on each floor</a:t>
            </a:r>
          </a:p>
        </p:txBody>
      </p:sp>
      <p:pic>
        <p:nvPicPr>
          <p:cNvPr id="12" name="Picture 6" descr="basin"/>
          <p:cNvPicPr>
            <a:picLocks noChangeAspect="1" noChangeArrowheads="1"/>
          </p:cNvPicPr>
          <p:nvPr/>
        </p:nvPicPr>
        <p:blipFill>
          <a:blip r:embed="rId2" cstate="print"/>
          <a:srcRect/>
          <a:stretch>
            <a:fillRect/>
          </a:stretch>
        </p:blipFill>
        <p:spPr bwMode="auto">
          <a:xfrm>
            <a:off x="685800" y="457200"/>
            <a:ext cx="7772400" cy="5632450"/>
          </a:xfrm>
          <a:prstGeom prst="rect">
            <a:avLst/>
          </a:prstGeom>
          <a:ln>
            <a:noFill/>
          </a:ln>
          <a:effectLst>
            <a:outerShdw blurRad="292100" dist="139700" dir="2700000" algn="tl" rotWithShape="0">
              <a:srgbClr val="333333">
                <a:alpha val="65000"/>
              </a:srgbClr>
            </a:outerShdw>
          </a:effectLst>
        </p:spPr>
      </p:pic>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1219200" y="2057400"/>
            <a:ext cx="6248400" cy="2667000"/>
          </a:xfrm>
          <a:prstGeom prst="rect">
            <a:avLst/>
          </a:prstGeom>
          <a:noFill/>
          <a:ln w="9525">
            <a:noFill/>
            <a:miter lim="800000"/>
            <a:headEnd/>
            <a:tailEnd/>
          </a:ln>
        </p:spPr>
        <p:txBody>
          <a:bodyPr/>
          <a:lstStyle/>
          <a:p>
            <a:pPr algn="ctr">
              <a:spcBef>
                <a:spcPct val="20000"/>
              </a:spcBef>
              <a:buFont typeface="Arial" charset="0"/>
              <a:buNone/>
            </a:pPr>
            <a:r>
              <a:rPr lang="en-US" sz="6600" b="1" dirty="0">
                <a:solidFill>
                  <a:srgbClr val="000099"/>
                </a:solidFill>
                <a:latin typeface="Arial Black" pitchFamily="34" charset="0"/>
              </a:rPr>
              <a:t>Management</a:t>
            </a:r>
          </a:p>
          <a:p>
            <a:pPr algn="ctr">
              <a:spcBef>
                <a:spcPct val="20000"/>
              </a:spcBef>
              <a:buFont typeface="Arial" charset="0"/>
              <a:buNone/>
            </a:pPr>
            <a:r>
              <a:rPr lang="en-US" sz="6600" b="1" dirty="0">
                <a:solidFill>
                  <a:srgbClr val="000099"/>
                </a:solidFill>
                <a:latin typeface="Arial Black" pitchFamily="34" charset="0"/>
              </a:rPr>
              <a:t>System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681" name="Picture Placeholder 17" descr="_25A1627.JPG"/>
          <p:cNvPicPr>
            <a:picLocks noGrp="1" noChangeAspect="1"/>
          </p:cNvPicPr>
          <p:nvPr>
            <p:ph type="pic" idx="1"/>
          </p:nvPr>
        </p:nvPicPr>
        <p:blipFill>
          <a:blip r:embed="rId2" cstate="print"/>
          <a:srcRect/>
          <a:stretch>
            <a:fillRect/>
          </a:stretch>
        </p:blipFill>
        <p:spPr>
          <a:xfrm>
            <a:off x="609600" y="609600"/>
            <a:ext cx="7924800" cy="5281613"/>
          </a:xfrm>
        </p:spPr>
      </p:pic>
      <p:sp>
        <p:nvSpPr>
          <p:cNvPr id="71682" name="Text Placeholder 3"/>
          <p:cNvSpPr>
            <a:spLocks noGrp="1"/>
          </p:cNvSpPr>
          <p:nvPr>
            <p:ph type="body" sz="half" idx="2"/>
          </p:nvPr>
        </p:nvSpPr>
        <p:spPr>
          <a:xfrm>
            <a:off x="381000" y="6019800"/>
            <a:ext cx="8305800" cy="395288"/>
          </a:xfrm>
        </p:spPr>
        <p:txBody>
          <a:bodyPr/>
          <a:lstStyle/>
          <a:p>
            <a:pPr eaLnBrk="1" hangingPunct="1"/>
            <a:r>
              <a:rPr lang="en-US" sz="2000" b="1"/>
              <a:t>Electronic Attendance &amp; Payroll System ensuring workers transparent salary.</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Placeholder 17" descr="_25A1627.JPG"/>
          <p:cNvPicPr>
            <a:picLocks noChangeAspect="1"/>
          </p:cNvPicPr>
          <p:nvPr/>
        </p:nvPicPr>
        <p:blipFill>
          <a:blip r:embed="rId2" cstate="print"/>
          <a:srcRect/>
          <a:stretch>
            <a:fillRect/>
          </a:stretch>
        </p:blipFill>
        <p:spPr bwMode="auto">
          <a:xfrm>
            <a:off x="609600" y="609600"/>
            <a:ext cx="8077200" cy="53800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
        <p:nvSpPr>
          <p:cNvPr id="134157" name="Text Placeholder 3"/>
          <p:cNvSpPr>
            <a:spLocks/>
          </p:cNvSpPr>
          <p:nvPr/>
        </p:nvSpPr>
        <p:spPr bwMode="auto">
          <a:xfrm>
            <a:off x="381000" y="6019800"/>
            <a:ext cx="8305800" cy="395288"/>
          </a:xfrm>
          <a:prstGeom prst="rect">
            <a:avLst/>
          </a:prstGeom>
          <a:noFill/>
          <a:ln w="9525">
            <a:noFill/>
            <a:miter lim="800000"/>
            <a:headEnd/>
            <a:tailEnd/>
          </a:ln>
        </p:spPr>
        <p:txBody>
          <a:bodyPr/>
          <a:lstStyle/>
          <a:p>
            <a:pPr>
              <a:spcBef>
                <a:spcPct val="20000"/>
              </a:spcBef>
              <a:buFont typeface="Arial" charset="0"/>
              <a:buNone/>
            </a:pPr>
            <a:r>
              <a:rPr lang="en-US" sz="2000" b="1">
                <a:latin typeface="Calibri" pitchFamily="34" charset="0"/>
              </a:rPr>
              <a:t>Electronic Attendance &amp; Payroll System ensuring workers transparent salary.</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3" name="Picture Placeholder 17" descr="_25A1627.JPG"/>
          <p:cNvPicPr>
            <a:picLocks noChangeAspect="1"/>
          </p:cNvPicPr>
          <p:nvPr/>
        </p:nvPicPr>
        <p:blipFill>
          <a:blip r:embed="rId2" cstate="print"/>
          <a:srcRect/>
          <a:stretch>
            <a:fillRect/>
          </a:stretch>
        </p:blipFill>
        <p:spPr bwMode="auto">
          <a:xfrm>
            <a:off x="609600" y="533400"/>
            <a:ext cx="8001000" cy="53292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381000" y="5943600"/>
            <a:ext cx="8382000" cy="396875"/>
          </a:xfrm>
          <a:prstGeom prst="rect">
            <a:avLst/>
          </a:prstGeom>
          <a:noFill/>
          <a:ln w="9525">
            <a:noFill/>
            <a:miter lim="800000"/>
            <a:headEnd/>
            <a:tailEnd/>
          </a:ln>
        </p:spPr>
        <p:txBody>
          <a:bodyPr/>
          <a:lstStyle/>
          <a:p>
            <a:pPr>
              <a:spcBef>
                <a:spcPct val="20000"/>
              </a:spcBef>
            </a:pPr>
            <a:r>
              <a:rPr lang="en-US" sz="1800" b="1"/>
              <a:t>Notice Board allowing workers to aware about company policy &amp; labor law.</a:t>
            </a:r>
            <a:endParaRPr lang="en-US" sz="1800" b="1">
              <a:latin typeface="Calibri" pitchFamily="34" charset="0"/>
            </a:endParaRP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pic>
        <p:nvPicPr>
          <p:cNvPr id="136201" name="Picture Placeholder 17" descr="_25A1627.JPG"/>
          <p:cNvPicPr>
            <a:picLocks noChangeAspect="1"/>
          </p:cNvPicPr>
          <p:nvPr/>
        </p:nvPicPr>
        <p:blipFill>
          <a:blip r:embed="rId2" cstate="print"/>
          <a:srcRect/>
          <a:stretch>
            <a:fillRect/>
          </a:stretch>
        </p:blipFill>
        <p:spPr bwMode="auto">
          <a:xfrm>
            <a:off x="609600" y="685800"/>
            <a:ext cx="8001000" cy="5329238"/>
          </a:xfrm>
          <a:prstGeom prst="rect">
            <a:avLst/>
          </a:prstGeom>
          <a:noFill/>
          <a:ln w="9525">
            <a:noFill/>
            <a:miter lim="800000"/>
            <a:headEnd/>
            <a:tailEnd/>
          </a:ln>
        </p:spPr>
      </p:pic>
      <p:sp>
        <p:nvSpPr>
          <p:cNvPr id="136202" name="Text Placeholder 3"/>
          <p:cNvSpPr txBox="1">
            <a:spLocks/>
          </p:cNvSpPr>
          <p:nvPr/>
        </p:nvSpPr>
        <p:spPr bwMode="auto">
          <a:xfrm>
            <a:off x="609600" y="6096000"/>
            <a:ext cx="8077200" cy="396875"/>
          </a:xfrm>
          <a:prstGeom prst="rect">
            <a:avLst/>
          </a:prstGeom>
          <a:noFill/>
          <a:ln w="9525">
            <a:noFill/>
            <a:miter lim="800000"/>
            <a:headEnd/>
            <a:tailEnd/>
          </a:ln>
        </p:spPr>
        <p:txBody>
          <a:bodyPr/>
          <a:lstStyle/>
          <a:p>
            <a:pPr>
              <a:spcBef>
                <a:spcPct val="20000"/>
              </a:spcBef>
            </a:pPr>
            <a:r>
              <a:rPr lang="en-US" sz="1800" b="1"/>
              <a:t>Security Checking before loading goods for shipping</a:t>
            </a: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4" name="Text Placeholder 3"/>
          <p:cNvSpPr txBox="1">
            <a:spLocks/>
          </p:cNvSpPr>
          <p:nvPr/>
        </p:nvSpPr>
        <p:spPr bwMode="auto">
          <a:xfrm>
            <a:off x="533400" y="5943600"/>
            <a:ext cx="8610600" cy="396875"/>
          </a:xfrm>
          <a:prstGeom prst="rect">
            <a:avLst/>
          </a:prstGeom>
          <a:noFill/>
          <a:ln w="9525">
            <a:noFill/>
            <a:miter lim="800000"/>
            <a:headEnd/>
            <a:tailEnd/>
          </a:ln>
        </p:spPr>
        <p:txBody>
          <a:bodyPr/>
          <a:lstStyle/>
          <a:p>
            <a:pPr>
              <a:spcBef>
                <a:spcPct val="20000"/>
              </a:spcBef>
              <a:buFont typeface="Arial" charset="0"/>
              <a:buNone/>
            </a:pPr>
            <a:r>
              <a:rPr lang="en-US" sz="2000" b="1" dirty="0">
                <a:latin typeface="Calibri" pitchFamily="34" charset="0"/>
              </a:rPr>
              <a:t>Environment Management System Training done monthly on several subject</a:t>
            </a:r>
          </a:p>
        </p:txBody>
      </p:sp>
      <p:pic>
        <p:nvPicPr>
          <p:cNvPr id="72714" name="Picture 14" descr="C:\Users\Sumon\Desktop\Mid Management\DSC06331.JPG"/>
          <p:cNvPicPr>
            <a:picLocks noChangeAspect="1" noChangeArrowheads="1"/>
          </p:cNvPicPr>
          <p:nvPr/>
        </p:nvPicPr>
        <p:blipFill>
          <a:blip r:embed="rId2" cstate="print"/>
          <a:srcRect/>
          <a:stretch>
            <a:fillRect/>
          </a:stretch>
        </p:blipFill>
        <p:spPr bwMode="auto">
          <a:xfrm>
            <a:off x="609600" y="685800"/>
            <a:ext cx="8077200" cy="5105400"/>
          </a:xfrm>
          <a:prstGeom prst="rect">
            <a:avLst/>
          </a:prstGeom>
          <a:noFill/>
          <a:ln w="9525">
            <a:noFill/>
            <a:miter lim="800000"/>
            <a:headEnd/>
            <a:tailEnd/>
          </a:ln>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Placeholder 17" descr="_25A1627.JPG"/>
          <p:cNvPicPr>
            <a:picLocks noChangeAspect="1"/>
          </p:cNvPicPr>
          <p:nvPr/>
        </p:nvPicPr>
        <p:blipFill>
          <a:blip r:embed="rId2" cstate="print"/>
          <a:srcRect/>
          <a:stretch>
            <a:fillRect/>
          </a:stretch>
        </p:blipFill>
        <p:spPr bwMode="auto">
          <a:xfrm>
            <a:off x="609600" y="5334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7220" name="Text Placeholder 3"/>
          <p:cNvSpPr txBox="1">
            <a:spLocks/>
          </p:cNvSpPr>
          <p:nvPr/>
        </p:nvSpPr>
        <p:spPr bwMode="auto">
          <a:xfrm>
            <a:off x="685800" y="5943600"/>
            <a:ext cx="5562600" cy="396875"/>
          </a:xfrm>
          <a:prstGeom prst="rect">
            <a:avLst/>
          </a:prstGeom>
          <a:noFill/>
          <a:ln w="9525">
            <a:noFill/>
            <a:miter lim="800000"/>
            <a:headEnd/>
            <a:tailEnd/>
          </a:ln>
        </p:spPr>
        <p:txBody>
          <a:bodyPr/>
          <a:lstStyle/>
          <a:p>
            <a:r>
              <a:rPr lang="en-US" sz="1800" b="1" dirty="0"/>
              <a:t>New Worker Orientation done after recruitment </a:t>
            </a: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838200" y="5943600"/>
            <a:ext cx="8153400" cy="396875"/>
          </a:xfrm>
          <a:prstGeom prst="rect">
            <a:avLst/>
          </a:prstGeom>
          <a:noFill/>
          <a:ln w="9525">
            <a:noFill/>
            <a:miter lim="800000"/>
            <a:headEnd/>
            <a:tailEnd/>
          </a:ln>
        </p:spPr>
        <p:txBody>
          <a:bodyPr/>
          <a:lstStyle/>
          <a:p>
            <a:pPr>
              <a:spcBef>
                <a:spcPct val="20000"/>
              </a:spcBef>
            </a:pPr>
            <a:r>
              <a:rPr lang="en-US" sz="2000" b="1" dirty="0">
                <a:latin typeface="Calibri" pitchFamily="34" charset="0"/>
              </a:rPr>
              <a:t>Workers Participation Committee Meeting done every two months</a:t>
            </a:r>
          </a:p>
        </p:txBody>
      </p:sp>
      <p:sp>
        <p:nvSpPr>
          <p:cNvPr id="11" name="Text Placeholder 3"/>
          <p:cNvSpPr txBox="1">
            <a:spLocks/>
          </p:cNvSpPr>
          <p:nvPr/>
        </p:nvSpPr>
        <p:spPr bwMode="auto">
          <a:xfrm>
            <a:off x="2438400" y="6324600"/>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Management System</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90600"/>
            <a:ext cx="7772400" cy="4329112"/>
          </a:xfrm>
          <a:prstGeom prst="rect">
            <a:avLst/>
          </a:prstGeom>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1" name="Text Placeholder 3"/>
          <p:cNvSpPr txBox="1">
            <a:spLocks/>
          </p:cNvSpPr>
          <p:nvPr/>
        </p:nvSpPr>
        <p:spPr bwMode="auto">
          <a:xfrm>
            <a:off x="609600" y="6096000"/>
            <a:ext cx="8001000" cy="396875"/>
          </a:xfrm>
          <a:prstGeom prst="rect">
            <a:avLst/>
          </a:prstGeom>
          <a:noFill/>
          <a:ln w="9525">
            <a:noFill/>
            <a:miter lim="800000"/>
            <a:headEnd/>
            <a:tailEnd/>
          </a:ln>
        </p:spPr>
        <p:txBody>
          <a:bodyPr/>
          <a:lstStyle/>
          <a:p>
            <a:pPr>
              <a:spcBef>
                <a:spcPct val="20000"/>
              </a:spcBef>
            </a:pPr>
            <a:r>
              <a:rPr lang="en-US" sz="1800" b="1" dirty="0"/>
              <a:t>Security Awareness Training quarterly  </a:t>
            </a:r>
          </a:p>
        </p:txBody>
      </p:sp>
      <p:pic>
        <p:nvPicPr>
          <p:cNvPr id="12" name="Picture 6" descr="basin"/>
          <p:cNvPicPr>
            <a:picLocks noChangeAspect="1" noChangeArrowheads="1"/>
          </p:cNvPicPr>
          <p:nvPr/>
        </p:nvPicPr>
        <p:blipFill>
          <a:blip r:embed="rId2" cstate="print"/>
          <a:stretch>
            <a:fillRect/>
          </a:stretch>
        </p:blipFill>
        <p:spPr bwMode="auto">
          <a:xfrm>
            <a:off x="652693" y="723367"/>
            <a:ext cx="7929178" cy="5283509"/>
          </a:xfrm>
          <a:prstGeom prst="rect">
            <a:avLst/>
          </a:prstGeom>
          <a:no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3" name="Picture Placeholder 17" descr="_25A162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34000" y="4294188"/>
            <a:ext cx="3276600" cy="2182812"/>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33400" y="5105400"/>
            <a:ext cx="3581400" cy="838200"/>
          </a:xfrm>
          <a:prstGeom prst="rect">
            <a:avLst/>
          </a:prstGeom>
          <a:noFill/>
          <a:ln w="9525">
            <a:noFill/>
            <a:miter lim="800000"/>
            <a:headEnd/>
            <a:tailEnd/>
          </a:ln>
        </p:spPr>
        <p:txBody>
          <a:bodyPr/>
          <a:lstStyle/>
          <a:p>
            <a:pPr>
              <a:spcBef>
                <a:spcPct val="20000"/>
              </a:spcBef>
            </a:pPr>
            <a:r>
              <a:rPr lang="en-US" sz="2000" b="1" dirty="0"/>
              <a:t>First Aid Training done every two months</a:t>
            </a:r>
            <a:endParaRPr lang="en-US" sz="2000" b="1" dirty="0">
              <a:latin typeface="Calibri" pitchFamily="34" charset="0"/>
            </a:endParaRPr>
          </a:p>
        </p:txBody>
      </p:sp>
      <p:pic>
        <p:nvPicPr>
          <p:cNvPr id="124937" name="Picture Placeholder 17" descr="_25A1627.JPG"/>
          <p:cNvPicPr>
            <a:picLocks noChangeAspect="1"/>
          </p:cNvPicPr>
          <p:nvPr/>
        </p:nvPicPr>
        <p:blipFill>
          <a:blip r:embed="rId3" cstate="email"/>
          <a:srcRect/>
          <a:stretch>
            <a:fillRect/>
          </a:stretch>
        </p:blipFill>
        <p:spPr bwMode="auto">
          <a:xfrm>
            <a:off x="533400" y="381000"/>
            <a:ext cx="5638800" cy="3756025"/>
          </a:xfrm>
          <a:prstGeom prst="rect">
            <a:avLst/>
          </a:prstGeom>
          <a:noFill/>
          <a:ln w="9525">
            <a:noFill/>
            <a:miter lim="800000"/>
            <a:headEnd/>
            <a:tailEnd/>
          </a:ln>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Management System</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381000" y="228600"/>
            <a:ext cx="8382000" cy="609600"/>
          </a:xfrm>
          <a:prstGeom prst="rect">
            <a:avLst/>
          </a:prstGeom>
          <a:noFill/>
          <a:ln w="9525">
            <a:noFill/>
            <a:miter lim="800000"/>
            <a:headEnd/>
            <a:tailEnd/>
          </a:ln>
        </p:spPr>
        <p:txBody>
          <a:bodyPr/>
          <a:lstStyle/>
          <a:p>
            <a:pPr algn="ctr">
              <a:spcBef>
                <a:spcPct val="20000"/>
              </a:spcBef>
              <a:buFont typeface="Arial" charset="0"/>
              <a:buNone/>
            </a:pPr>
            <a:r>
              <a:rPr lang="en-US" sz="3600" b="1" dirty="0">
                <a:solidFill>
                  <a:srgbClr val="000099"/>
                </a:solidFill>
                <a:latin typeface="Arial Black" pitchFamily="34" charset="0"/>
              </a:rPr>
              <a:t>Corporate Social </a:t>
            </a:r>
            <a:r>
              <a:rPr lang="en-US" sz="3200" b="1" dirty="0">
                <a:solidFill>
                  <a:srgbClr val="000099"/>
                </a:solidFill>
                <a:latin typeface="Arial Black" pitchFamily="34" charset="0"/>
              </a:rPr>
              <a:t>Responsibility</a:t>
            </a:r>
          </a:p>
        </p:txBody>
      </p:sp>
      <p:sp>
        <p:nvSpPr>
          <p:cNvPr id="51203" name="Text Box 3"/>
          <p:cNvSpPr txBox="1">
            <a:spLocks noChangeArrowheads="1"/>
          </p:cNvSpPr>
          <p:nvPr/>
        </p:nvSpPr>
        <p:spPr bwMode="auto">
          <a:xfrm>
            <a:off x="304800" y="919163"/>
            <a:ext cx="8534400" cy="55308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Shovon Group of Companies adopted cleaner and improved technology and management for better environment in order to achieve its goals. Considering the buyers demand and requirements, implementing the guidelines from the world-renowned organizations for eco-friendly production.</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The sustainable developments are:</a:t>
            </a:r>
          </a:p>
          <a:p>
            <a:pPr>
              <a:buClr>
                <a:srgbClr val="00AF00"/>
              </a:buClr>
              <a:buFont typeface="Arial" pitchFamily="34" charset="0"/>
              <a:buChar char="-"/>
            </a:pPr>
            <a:r>
              <a:rPr lang="en-US" sz="1100" b="1" dirty="0">
                <a:solidFill>
                  <a:srgbClr val="00AF00"/>
                </a:solidFill>
                <a:latin typeface="Arial" pitchFamily="34" charset="0"/>
                <a:cs typeface="Arial" pitchFamily="34" charset="0"/>
              </a:rPr>
              <a:t>Cleaner water and sanitation</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Affordable and clean energy</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Innovation infrastructure</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Climate action and responsible consumption and production</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Environmental sustainability consists of energy usage, water usage and chemical storage and handling</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Using sustainable yarn like organic, bamboo and banana</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Using recycled yarns</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Tree plantation on production plant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Waste water treatment plant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Re use of water</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Re use of waste steam</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Condensate recovery boiler</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Water efficient dyes and chemicals</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Use of renewable energy (solar panel)</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Prismatic skylight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T5 and LED light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Sustainability reporting and etc.</a:t>
            </a:r>
          </a:p>
          <a:p>
            <a:pPr marL="457200" marR="0" lvl="1" indent="0" algn="l" defTabSz="914400" rtl="0" eaLnBrk="1" fontAlgn="base" latinLnBrk="0" hangingPunct="1">
              <a:lnSpc>
                <a:spcPct val="100000"/>
              </a:lnSpc>
              <a:spcBef>
                <a:spcPct val="0"/>
              </a:spcBef>
              <a:spcAft>
                <a:spcPts val="1275"/>
              </a:spcAft>
              <a:buClrTx/>
              <a:buSzTx/>
              <a:buFontTx/>
              <a:buNone/>
              <a:tabLst/>
            </a:pPr>
            <a:endParaRPr kumimoji="0" lang="en-US" sz="1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Resources efficiency</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Energy efficiency → Reducing energy usage → Maximize alternative energy resources</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Water efficiency → Reducing water usage → Maximize alternative water supply</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Material efficiency → Optimizing material flow and usage → Manage inventory and procurement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6" name="Text Placeholder 3"/>
          <p:cNvSpPr txBox="1">
            <a:spLocks/>
          </p:cNvSpPr>
          <p:nvPr/>
        </p:nvSpPr>
        <p:spPr bwMode="auto">
          <a:xfrm>
            <a:off x="457200" y="5486400"/>
            <a:ext cx="8305800" cy="990600"/>
          </a:xfrm>
          <a:prstGeom prst="rect">
            <a:avLst/>
          </a:prstGeom>
          <a:noFill/>
          <a:ln w="9525">
            <a:noFill/>
            <a:miter lim="800000"/>
            <a:headEnd/>
            <a:tailEnd/>
          </a:ln>
        </p:spPr>
        <p:txBody>
          <a:bodyPr/>
          <a:lstStyle/>
          <a:p>
            <a:pPr algn="just">
              <a:spcBef>
                <a:spcPct val="20000"/>
              </a:spcBef>
            </a:pPr>
            <a:r>
              <a:rPr lang="en-US" sz="2000" b="1" dirty="0">
                <a:solidFill>
                  <a:srgbClr val="FF0000"/>
                </a:solidFill>
              </a:rPr>
              <a:t>Water Softening Plant</a:t>
            </a:r>
            <a:r>
              <a:rPr lang="en-US" sz="2000" b="1" dirty="0"/>
              <a:t>: water treated to minimize the hardness before consuming for dyeing process to reduce chemical consumption.</a:t>
            </a:r>
            <a:endParaRPr lang="en-US" sz="2000" b="1" dirty="0">
              <a:latin typeface="Calibri" pitchFamily="34" charset="0"/>
            </a:endParaRPr>
          </a:p>
        </p:txBody>
      </p:sp>
      <p:pic>
        <p:nvPicPr>
          <p:cNvPr id="7" name="Picture 6" descr="1524.jpg"/>
          <p:cNvPicPr>
            <a:picLocks noChangeAspect="1"/>
          </p:cNvPicPr>
          <p:nvPr/>
        </p:nvPicPr>
        <p:blipFill>
          <a:blip r:embed="rId2" cstate="print"/>
          <a:stretch>
            <a:fillRect/>
          </a:stretch>
        </p:blipFill>
        <p:spPr>
          <a:xfrm>
            <a:off x="1143000" y="304800"/>
            <a:ext cx="6858000" cy="5143500"/>
          </a:xfrm>
          <a:prstGeom prst="rect">
            <a:avLst/>
          </a:prstGeom>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152400" y="3505200"/>
            <a:ext cx="4572000" cy="2971800"/>
          </a:xfrm>
          <a:prstGeom prst="rect">
            <a:avLst/>
          </a:prstGeom>
          <a:noFill/>
          <a:ln w="9525">
            <a:noFill/>
            <a:miter lim="800000"/>
            <a:headEnd/>
            <a:tailEnd/>
          </a:ln>
        </p:spPr>
        <p:txBody>
          <a:bodyPr/>
          <a:lstStyle/>
          <a:p>
            <a:pPr algn="just">
              <a:spcBef>
                <a:spcPct val="20000"/>
              </a:spcBef>
            </a:pPr>
            <a:r>
              <a:rPr lang="en-US" sz="1900" b="1" dirty="0">
                <a:solidFill>
                  <a:srgbClr val="FF0000"/>
                </a:solidFill>
              </a:rPr>
              <a:t>Effluent Treatment Plant</a:t>
            </a:r>
            <a:r>
              <a:rPr lang="en-US" sz="1900" b="1" dirty="0"/>
              <a:t>: Water released form the dyeing house goes to the Effluent Treatment Plant. Highly advanced “Elector Contaminant Removal” plant removes all hazardous ingredients from the waste water. Advanced aeration system maintains Dissolved Oxygen level in water to its target parameters before discharged to sewerage.</a:t>
            </a:r>
            <a:endParaRPr lang="en-US" sz="1900" b="1" dirty="0">
              <a:latin typeface="Calibri" pitchFamily="34" charset="0"/>
            </a:endParaRPr>
          </a:p>
          <a:p>
            <a:pPr algn="just">
              <a:spcBef>
                <a:spcPct val="20000"/>
              </a:spcBef>
            </a:pPr>
            <a:endParaRPr lang="en-US" sz="1900" b="1" dirty="0">
              <a:latin typeface="Calibri" pitchFamily="34" charset="0"/>
            </a:endParaRPr>
          </a:p>
        </p:txBody>
      </p:sp>
      <p:pic>
        <p:nvPicPr>
          <p:cNvPr id="5" name="Picture Placeholder 17" descr="_25A1627.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3883" y="189915"/>
            <a:ext cx="4516718" cy="3162885"/>
          </a:xfrm>
          <a:prstGeom prst="rect">
            <a:avLst/>
          </a:prstGeom>
          <a:noFill/>
          <a:ln w="9525">
            <a:noFill/>
            <a:miter lim="800000"/>
            <a:headEnd/>
            <a:tailEnd/>
          </a:ln>
        </p:spPr>
      </p:pic>
      <p:pic>
        <p:nvPicPr>
          <p:cNvPr id="6" name="Picture Placeholder 17" descr="_25A162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11436" y="457201"/>
            <a:ext cx="4003964" cy="2971799"/>
          </a:xfrm>
          <a:prstGeom prst="rect">
            <a:avLst/>
          </a:prstGeom>
          <a:noFill/>
          <a:ln w="9525">
            <a:noFill/>
            <a:miter lim="800000"/>
            <a:headEnd/>
            <a:tailEnd/>
          </a:ln>
        </p:spPr>
      </p:pic>
      <p:pic>
        <p:nvPicPr>
          <p:cNvPr id="7" name="Picture 6" descr="582.jpg"/>
          <p:cNvPicPr>
            <a:picLocks noChangeAspect="1"/>
          </p:cNvPicPr>
          <p:nvPr/>
        </p:nvPicPr>
        <p:blipFill>
          <a:blip r:embed="rId4" cstate="print"/>
          <a:stretch>
            <a:fillRect/>
          </a:stretch>
        </p:blipFill>
        <p:spPr>
          <a:xfrm>
            <a:off x="4876800" y="3581401"/>
            <a:ext cx="4038600" cy="2667000"/>
          </a:xfrm>
          <a:prstGeom prst="rect">
            <a:avLst/>
          </a:prstGeom>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457200" y="5410200"/>
            <a:ext cx="8305800" cy="1066800"/>
          </a:xfrm>
          <a:prstGeom prst="rect">
            <a:avLst/>
          </a:prstGeom>
          <a:noFill/>
          <a:ln w="9525">
            <a:noFill/>
            <a:miter lim="800000"/>
            <a:headEnd/>
            <a:tailEnd/>
          </a:ln>
        </p:spPr>
        <p:txBody>
          <a:bodyPr/>
          <a:lstStyle/>
          <a:p>
            <a:pPr algn="just">
              <a:spcBef>
                <a:spcPct val="20000"/>
              </a:spcBef>
            </a:pPr>
            <a:r>
              <a:rPr lang="en-US" sz="2000" b="1" dirty="0">
                <a:solidFill>
                  <a:srgbClr val="FF0000"/>
                </a:solidFill>
              </a:rPr>
              <a:t>Monitoring water consumption</a:t>
            </a:r>
            <a:r>
              <a:rPr lang="en-US" sz="2000" b="1" dirty="0"/>
              <a:t>: To minimize water consumption several  flow meters are installed &amp; the record kept periodically.</a:t>
            </a:r>
            <a:endParaRPr lang="en-US" sz="2000" b="1" dirty="0">
              <a:latin typeface="Calibri" pitchFamily="34" charset="0"/>
            </a:endParaRPr>
          </a:p>
        </p:txBody>
      </p:sp>
      <p:pic>
        <p:nvPicPr>
          <p:cNvPr id="5" name="Picture 4" descr="DSC0059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3000" y="796670"/>
            <a:ext cx="6781800" cy="4102609"/>
          </a:xfrm>
          <a:prstGeom prst="rect">
            <a:avLst/>
          </a:prstGeom>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457200" y="5181600"/>
            <a:ext cx="8305800" cy="1371600"/>
          </a:xfrm>
          <a:prstGeom prst="rect">
            <a:avLst/>
          </a:prstGeom>
          <a:noFill/>
          <a:ln w="9525">
            <a:noFill/>
            <a:miter lim="800000"/>
            <a:headEnd/>
            <a:tailEnd/>
          </a:ln>
        </p:spPr>
        <p:txBody>
          <a:bodyPr/>
          <a:lstStyle/>
          <a:p>
            <a:pPr algn="just">
              <a:spcBef>
                <a:spcPct val="20000"/>
              </a:spcBef>
            </a:pPr>
            <a:r>
              <a:rPr lang="en-US" sz="2000" b="1" dirty="0">
                <a:solidFill>
                  <a:srgbClr val="FF0000"/>
                </a:solidFill>
              </a:rPr>
              <a:t>BBT system</a:t>
            </a:r>
            <a:r>
              <a:rPr lang="en-US" sz="2000" b="1" dirty="0"/>
              <a:t>: Bus Bar </a:t>
            </a:r>
            <a:r>
              <a:rPr lang="en-US" sz="2000" b="1" dirty="0" err="1"/>
              <a:t>Tranking</a:t>
            </a:r>
            <a:r>
              <a:rPr lang="en-US" sz="2000" b="1" dirty="0"/>
              <a:t> system are installed to minimize voltage drop and consumes less electricity. It is also safe from electrical short circuit &amp; fire hazard. </a:t>
            </a:r>
            <a:endParaRPr lang="en-US" sz="2000" b="1" dirty="0">
              <a:latin typeface="Calibri" pitchFamily="34" charset="0"/>
            </a:endParaRPr>
          </a:p>
        </p:txBody>
      </p:sp>
      <p:pic>
        <p:nvPicPr>
          <p:cNvPr id="5" name="Picture 4" descr="_25A991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600" y="457200"/>
            <a:ext cx="7010400" cy="4673600"/>
          </a:xfrm>
          <a:prstGeom prst="rect">
            <a:avLst/>
          </a:prstGeom>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pic>
        <p:nvPicPr>
          <p:cNvPr id="10" name="Picture 9" descr="pLANTATION-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0" y="694592"/>
            <a:ext cx="4114800" cy="2562958"/>
          </a:xfrm>
          <a:prstGeom prst="rect">
            <a:avLst/>
          </a:prstGeom>
        </p:spPr>
      </p:pic>
      <p:pic>
        <p:nvPicPr>
          <p:cNvPr id="11" name="Picture 10" descr="pLANTATION-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400" y="3429000"/>
            <a:ext cx="3184634" cy="2971800"/>
          </a:xfrm>
          <a:prstGeom prst="rect">
            <a:avLst/>
          </a:prstGeom>
        </p:spPr>
      </p:pic>
      <p:pic>
        <p:nvPicPr>
          <p:cNvPr id="12" name="Picture 11" descr="pLANTATION-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3352800"/>
            <a:ext cx="4114800" cy="2971800"/>
          </a:xfrm>
          <a:prstGeom prst="rect">
            <a:avLst/>
          </a:prstGeom>
        </p:spPr>
      </p:pic>
      <p:pic>
        <p:nvPicPr>
          <p:cNvPr id="13" name="Picture 12" descr="pLANTATION-4.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48200" y="685800"/>
            <a:ext cx="3352800" cy="2514600"/>
          </a:xfrm>
          <a:prstGeom prst="rect">
            <a:avLst/>
          </a:prstGeom>
        </p:spPr>
      </p:pic>
      <p:sp>
        <p:nvSpPr>
          <p:cNvPr id="7" name="Text Placeholder 3"/>
          <p:cNvSpPr txBox="1">
            <a:spLocks/>
          </p:cNvSpPr>
          <p:nvPr/>
        </p:nvSpPr>
        <p:spPr bwMode="auto">
          <a:xfrm>
            <a:off x="1524000" y="228600"/>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TREE PLANTATION</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1050925" y="2743200"/>
            <a:ext cx="6873875" cy="3641725"/>
          </a:xfrm>
          <a:prstGeom prst="rect">
            <a:avLst/>
          </a:prstGeom>
          <a:noFill/>
          <a:ln w="9525">
            <a:noFill/>
            <a:miter lim="800000"/>
            <a:headEnd/>
            <a:tailEnd/>
          </a:ln>
        </p:spPr>
        <p:txBody>
          <a:bodyPr>
            <a:spAutoFit/>
          </a:bodyPr>
          <a:lstStyle/>
          <a:p>
            <a:pPr algn="ctr" eaLnBrk="0" hangingPunct="0"/>
            <a:r>
              <a:rPr lang="en-US" sz="2400" b="1" u="sng" baseline="-25000" dirty="0">
                <a:solidFill>
                  <a:srgbClr val="000099"/>
                </a:solidFill>
              </a:rPr>
              <a:t>E-mail</a:t>
            </a:r>
          </a:p>
          <a:p>
            <a:pPr algn="ctr" eaLnBrk="0" hangingPunct="0"/>
            <a:r>
              <a:rPr lang="en-US" sz="2400" b="1" baseline="-25000" dirty="0">
                <a:solidFill>
                  <a:srgbClr val="000099"/>
                </a:solidFill>
                <a:hlinkClick r:id="rId2"/>
              </a:rPr>
              <a:t>info@shovongroup-bd.com</a:t>
            </a:r>
            <a:br>
              <a:rPr lang="en-US" sz="2400" b="1" baseline="-25000" dirty="0">
                <a:solidFill>
                  <a:srgbClr val="000099"/>
                </a:solidFill>
              </a:rPr>
            </a:br>
            <a:r>
              <a:rPr lang="en-US" sz="2800" b="1" u="sng" baseline="-25000" dirty="0">
                <a:solidFill>
                  <a:srgbClr val="000099"/>
                </a:solidFill>
              </a:rPr>
              <a:t>Web</a:t>
            </a:r>
          </a:p>
          <a:p>
            <a:pPr algn="ctr" eaLnBrk="0" hangingPunct="0"/>
            <a:r>
              <a:rPr lang="en-US" sz="2400" b="1" baseline="-25000" dirty="0">
                <a:solidFill>
                  <a:srgbClr val="000099"/>
                </a:solidFill>
              </a:rPr>
              <a:t> </a:t>
            </a:r>
            <a:r>
              <a:rPr lang="en-US" sz="2400" b="1" baseline="-25000" dirty="0">
                <a:solidFill>
                  <a:srgbClr val="000099"/>
                </a:solidFill>
                <a:hlinkClick r:id="rId3"/>
              </a:rPr>
              <a:t>www.shovongroup-bd.com</a:t>
            </a:r>
            <a:endParaRPr lang="en-US" sz="2400" b="1" baseline="-25000" dirty="0">
              <a:solidFill>
                <a:srgbClr val="000099"/>
              </a:solidFill>
            </a:endParaRPr>
          </a:p>
          <a:p>
            <a:pPr algn="ctr" eaLnBrk="0" hangingPunct="0"/>
            <a:br>
              <a:rPr lang="en-US" sz="2400" b="1" baseline="-25000" dirty="0">
                <a:solidFill>
                  <a:srgbClr val="000099"/>
                </a:solidFill>
              </a:rPr>
            </a:br>
            <a:r>
              <a:rPr lang="en-US" sz="3000" b="1" u="sng" baseline="-25000" dirty="0">
                <a:solidFill>
                  <a:srgbClr val="000099"/>
                </a:solidFill>
              </a:rPr>
              <a:t>Bank</a:t>
            </a:r>
          </a:p>
          <a:p>
            <a:pPr algn="ctr" eaLnBrk="0" hangingPunct="0"/>
            <a:endParaRPr lang="en-US" sz="1000" b="1" u="sng" baseline="-25000" dirty="0">
              <a:solidFill>
                <a:srgbClr val="000099"/>
              </a:solidFill>
            </a:endParaRPr>
          </a:p>
          <a:p>
            <a:pPr algn="ctr" eaLnBrk="0" hangingPunct="0"/>
            <a:r>
              <a:rPr lang="en-US" sz="2800" b="1" baseline="-25000" dirty="0">
                <a:solidFill>
                  <a:srgbClr val="000099"/>
                </a:solidFill>
              </a:rPr>
              <a:t>Dutch </a:t>
            </a:r>
            <a:r>
              <a:rPr lang="en-US" sz="2800" b="1" baseline="-25000" dirty="0" err="1">
                <a:solidFill>
                  <a:srgbClr val="000099"/>
                </a:solidFill>
              </a:rPr>
              <a:t>Bangla</a:t>
            </a:r>
            <a:r>
              <a:rPr lang="en-US" sz="2800" b="1" baseline="-25000" dirty="0">
                <a:solidFill>
                  <a:srgbClr val="000099"/>
                </a:solidFill>
              </a:rPr>
              <a:t> Bank Limited</a:t>
            </a:r>
            <a:br>
              <a:rPr lang="en-US" sz="24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br>
              <a:rPr lang="en-US" sz="2400" b="1" baseline="-25000" dirty="0">
                <a:solidFill>
                  <a:srgbClr val="000099"/>
                </a:solidFill>
              </a:rPr>
            </a:br>
            <a:r>
              <a:rPr lang="en-US" sz="2800" b="1" baseline="-25000" dirty="0">
                <a:solidFill>
                  <a:srgbClr val="000099"/>
                </a:solidFill>
              </a:rPr>
              <a:t>Prime Bank Limited </a:t>
            </a:r>
            <a:br>
              <a:rPr lang="en-US" sz="20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p>
          <a:p>
            <a:pPr algn="ctr" eaLnBrk="0" hangingPunct="0"/>
            <a:r>
              <a:rPr lang="en-US" sz="2800" b="1" baseline="-25000" dirty="0">
                <a:solidFill>
                  <a:srgbClr val="000099"/>
                </a:solidFill>
              </a:rPr>
              <a:t>The</a:t>
            </a:r>
            <a:r>
              <a:rPr lang="en-US" sz="2800" b="1" dirty="0">
                <a:solidFill>
                  <a:srgbClr val="000099"/>
                </a:solidFill>
              </a:rPr>
              <a:t> </a:t>
            </a:r>
            <a:r>
              <a:rPr lang="en-US" sz="2800" b="1" baseline="-25000" dirty="0">
                <a:solidFill>
                  <a:srgbClr val="000099"/>
                </a:solidFill>
              </a:rPr>
              <a:t>City Bank Limited</a:t>
            </a:r>
            <a:br>
              <a:rPr lang="en-US" sz="20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p>
          <a:p>
            <a:pPr algn="ctr" eaLnBrk="0" hangingPunct="0"/>
            <a:endParaRPr lang="en-US" sz="2400" b="1" baseline="-25000" dirty="0">
              <a:solidFill>
                <a:srgbClr val="000099"/>
              </a:solidFill>
            </a:endParaRPr>
          </a:p>
        </p:txBody>
      </p:sp>
      <p:sp>
        <p:nvSpPr>
          <p:cNvPr id="58371" name="Text Box 3"/>
          <p:cNvSpPr txBox="1">
            <a:spLocks noChangeArrowheads="1"/>
          </p:cNvSpPr>
          <p:nvPr/>
        </p:nvSpPr>
        <p:spPr bwMode="auto">
          <a:xfrm>
            <a:off x="2963862" y="228600"/>
            <a:ext cx="3048000" cy="396875"/>
          </a:xfrm>
          <a:prstGeom prst="rect">
            <a:avLst/>
          </a:prstGeom>
          <a:noFill/>
          <a:ln w="9525">
            <a:noFill/>
            <a:miter lim="800000"/>
            <a:headEnd/>
            <a:tailEnd/>
          </a:ln>
        </p:spPr>
        <p:txBody>
          <a:bodyPr>
            <a:spAutoFit/>
          </a:bodyPr>
          <a:lstStyle/>
          <a:p>
            <a:pPr algn="ctr" eaLnBrk="0" hangingPunct="0"/>
            <a:r>
              <a:rPr lang="en-US" sz="3000" u="sng" baseline="-25000" dirty="0">
                <a:solidFill>
                  <a:srgbClr val="000099"/>
                </a:solidFill>
                <a:latin typeface="Arial Black" pitchFamily="34" charset="0"/>
              </a:rPr>
              <a:t>A  D  D  R  E  S S</a:t>
            </a:r>
          </a:p>
        </p:txBody>
      </p:sp>
      <p:sp>
        <p:nvSpPr>
          <p:cNvPr id="58372" name="Text Box 4"/>
          <p:cNvSpPr txBox="1">
            <a:spLocks noChangeArrowheads="1"/>
          </p:cNvSpPr>
          <p:nvPr/>
        </p:nvSpPr>
        <p:spPr bwMode="auto">
          <a:xfrm>
            <a:off x="2639219" y="944563"/>
            <a:ext cx="3697287" cy="1077218"/>
          </a:xfrm>
          <a:prstGeom prst="rect">
            <a:avLst/>
          </a:prstGeom>
          <a:noFill/>
          <a:ln w="9525">
            <a:noFill/>
            <a:miter lim="800000"/>
            <a:headEnd/>
            <a:tailEnd/>
          </a:ln>
        </p:spPr>
        <p:txBody>
          <a:bodyPr>
            <a:spAutoFit/>
          </a:bodyPr>
          <a:lstStyle/>
          <a:p>
            <a:pPr algn="ctr" eaLnBrk="0" hangingPunct="0"/>
            <a:r>
              <a:rPr lang="en-US" sz="2400" b="1" baseline="-25000" dirty="0">
                <a:solidFill>
                  <a:srgbClr val="000099"/>
                </a:solidFill>
              </a:rPr>
              <a:t>West </a:t>
            </a:r>
            <a:r>
              <a:rPr lang="en-US" sz="2400" b="1" baseline="-25000" dirty="0" err="1">
                <a:solidFill>
                  <a:srgbClr val="000099"/>
                </a:solidFill>
              </a:rPr>
              <a:t>Masdair</a:t>
            </a:r>
            <a:r>
              <a:rPr lang="en-US" sz="2400" b="1" baseline="-25000" dirty="0">
                <a:solidFill>
                  <a:srgbClr val="000099"/>
                </a:solidFill>
              </a:rPr>
              <a:t>, </a:t>
            </a:r>
            <a:r>
              <a:rPr lang="en-US" sz="2400" b="1" baseline="-25000" dirty="0" err="1">
                <a:solidFill>
                  <a:srgbClr val="000099"/>
                </a:solidFill>
              </a:rPr>
              <a:t>Fatullah</a:t>
            </a:r>
            <a:r>
              <a:rPr lang="en-US" sz="2400" b="1" baseline="-25000" dirty="0">
                <a:solidFill>
                  <a:srgbClr val="000099"/>
                </a:solidFill>
              </a:rPr>
              <a:t>, Narayanganj.1400</a:t>
            </a:r>
            <a:br>
              <a:rPr lang="en-US" sz="2400" b="1" baseline="-25000" dirty="0">
                <a:solidFill>
                  <a:srgbClr val="000099"/>
                </a:solidFill>
              </a:rPr>
            </a:br>
            <a:r>
              <a:rPr lang="en-US" sz="2400" b="1" baseline="-25000" dirty="0">
                <a:solidFill>
                  <a:srgbClr val="000099"/>
                </a:solidFill>
              </a:rPr>
              <a:t>Bangladesh </a:t>
            </a:r>
            <a:br>
              <a:rPr lang="en-US" sz="2400" b="1" baseline="-25000" dirty="0">
                <a:solidFill>
                  <a:srgbClr val="000099"/>
                </a:solidFill>
              </a:rPr>
            </a:br>
            <a:r>
              <a:rPr lang="en-US" sz="2400" b="1" baseline="-25000" dirty="0">
                <a:solidFill>
                  <a:srgbClr val="000099"/>
                </a:solidFill>
              </a:rPr>
              <a:t>Call : + 88-09611-677395</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5298</TotalTime>
  <Words>1874</Words>
  <Application>Microsoft Office PowerPoint</Application>
  <PresentationFormat>On-screen Show (4:3)</PresentationFormat>
  <Paragraphs>239</Paragraphs>
  <Slides>73</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73</vt:i4>
      </vt:variant>
    </vt:vector>
  </HeadingPairs>
  <TitlesOfParts>
    <vt:vector size="85" baseType="lpstr">
      <vt:lpstr>ＭＳ Ｐゴシック</vt:lpstr>
      <vt:lpstr>ＭＳ Ｐゴシック</vt:lpstr>
      <vt:lpstr>Arial</vt:lpstr>
      <vt:lpstr>Arial Black</vt:lpstr>
      <vt:lpstr>Britannic Bold</vt:lpstr>
      <vt:lpstr>Calibri</vt:lpstr>
      <vt:lpstr>Footlight MT Light</vt:lpstr>
      <vt:lpstr>Impact</vt:lpstr>
      <vt:lpstr>Tahoma</vt:lpstr>
      <vt:lpstr>Times New Roman</vt:lpstr>
      <vt:lpstr>Wingdings</vt:lpstr>
      <vt:lpstr>Office Theme</vt:lpstr>
      <vt:lpstr>PowerPoint Presentation</vt:lpstr>
      <vt:lpstr>Key Persons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Factory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Laboratory</vt:lpstr>
      <vt:lpstr>Laboratory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SHOVON GROUP OF COMPANIES LIMITED</dc:title>
  <dc:creator>Rehana</dc:creator>
  <cp:lastModifiedBy>Taufiqul Islam</cp:lastModifiedBy>
  <cp:revision>592</cp:revision>
  <cp:lastPrinted>2024-03-07T06:23:01Z</cp:lastPrinted>
  <dcterms:created xsi:type="dcterms:W3CDTF">2009-03-29T14:05:51Z</dcterms:created>
  <dcterms:modified xsi:type="dcterms:W3CDTF">2026-10-11T05:19:08Z</dcterms:modified>
</cp:coreProperties>
</file>